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6"/>
  </p:notesMasterIdLst>
  <p:handoutMasterIdLst>
    <p:handoutMasterId r:id="rId47"/>
  </p:handoutMasterIdLst>
  <p:sldIdLst>
    <p:sldId id="297" r:id="rId3"/>
    <p:sldId id="553" r:id="rId4"/>
    <p:sldId id="554" r:id="rId5"/>
    <p:sldId id="826" r:id="rId6"/>
    <p:sldId id="743" r:id="rId7"/>
    <p:sldId id="744" r:id="rId8"/>
    <p:sldId id="692" r:id="rId9"/>
    <p:sldId id="552" r:id="rId10"/>
    <p:sldId id="599" r:id="rId11"/>
    <p:sldId id="539" r:id="rId12"/>
    <p:sldId id="827" r:id="rId13"/>
    <p:sldId id="548" r:id="rId14"/>
    <p:sldId id="802" r:id="rId15"/>
    <p:sldId id="803" r:id="rId16"/>
    <p:sldId id="818" r:id="rId17"/>
    <p:sldId id="557" r:id="rId18"/>
    <p:sldId id="559" r:id="rId19"/>
    <p:sldId id="560" r:id="rId20"/>
    <p:sldId id="561" r:id="rId21"/>
    <p:sldId id="562" r:id="rId22"/>
    <p:sldId id="563" r:id="rId23"/>
    <p:sldId id="519" r:id="rId24"/>
    <p:sldId id="520" r:id="rId25"/>
    <p:sldId id="565" r:id="rId26"/>
    <p:sldId id="564" r:id="rId27"/>
    <p:sldId id="566" r:id="rId28"/>
    <p:sldId id="567" r:id="rId29"/>
    <p:sldId id="828" r:id="rId30"/>
    <p:sldId id="829" r:id="rId31"/>
    <p:sldId id="830" r:id="rId32"/>
    <p:sldId id="571" r:id="rId33"/>
    <p:sldId id="523" r:id="rId34"/>
    <p:sldId id="572" r:id="rId35"/>
    <p:sldId id="573" r:id="rId36"/>
    <p:sldId id="574" r:id="rId37"/>
    <p:sldId id="576" r:id="rId38"/>
    <p:sldId id="578" r:id="rId39"/>
    <p:sldId id="577" r:id="rId40"/>
    <p:sldId id="579" r:id="rId41"/>
    <p:sldId id="580" r:id="rId42"/>
    <p:sldId id="581" r:id="rId43"/>
    <p:sldId id="582" r:id="rId44"/>
    <p:sldId id="583" r:id="rId45"/>
  </p:sldIdLst>
  <p:sldSz cx="9144000" cy="5143500" type="screen16x9"/>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9" algn="l" defTabSz="457166" rtl="0" eaLnBrk="1" latinLnBrk="0" hangingPunct="1">
      <a:defRPr sz="1800" kern="1200">
        <a:solidFill>
          <a:schemeClr val="tx1"/>
        </a:solidFill>
        <a:latin typeface="+mn-lt"/>
        <a:ea typeface="+mn-ea"/>
        <a:cs typeface="+mn-cs"/>
      </a:defRPr>
    </a:lvl4pPr>
    <a:lvl5pPr marL="1828666"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8" algn="l" defTabSz="457166" rtl="0" eaLnBrk="1" latinLnBrk="0" hangingPunct="1">
      <a:defRPr sz="1800" kern="1200">
        <a:solidFill>
          <a:schemeClr val="tx1"/>
        </a:solidFill>
        <a:latin typeface="+mn-lt"/>
        <a:ea typeface="+mn-ea"/>
        <a:cs typeface="+mn-cs"/>
      </a:defRPr>
    </a:lvl7pPr>
    <a:lvl8pPr marL="3200165" algn="l" defTabSz="457166" rtl="0" eaLnBrk="1" latinLnBrk="0" hangingPunct="1">
      <a:defRPr sz="1800" kern="1200">
        <a:solidFill>
          <a:schemeClr val="tx1"/>
        </a:solidFill>
        <a:latin typeface="+mn-lt"/>
        <a:ea typeface="+mn-ea"/>
        <a:cs typeface="+mn-cs"/>
      </a:defRPr>
    </a:lvl8pPr>
    <a:lvl9pPr marL="3657331" algn="l" defTabSz="45716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B681A1BB-A03A-EE4F-8E6F-76B42898FA4C}">
          <p14:sldIdLst>
            <p14:sldId id="297"/>
          </p14:sldIdLst>
        </p14:section>
        <p14:section name="Review" id="{91818130-B73E-0D4B-961A-F6F86922D97C}">
          <p14:sldIdLst>
            <p14:sldId id="553"/>
            <p14:sldId id="554"/>
            <p14:sldId id="826"/>
          </p14:sldIdLst>
        </p14:section>
        <p14:section name="Mile-High View" id="{880C681B-F0E4-0645-87B1-FA02E6DAFC1A}">
          <p14:sldIdLst>
            <p14:sldId id="743"/>
            <p14:sldId id="744"/>
            <p14:sldId id="692"/>
            <p14:sldId id="552"/>
            <p14:sldId id="599"/>
            <p14:sldId id="539"/>
            <p14:sldId id="827"/>
            <p14:sldId id="548"/>
            <p14:sldId id="802"/>
            <p14:sldId id="803"/>
            <p14:sldId id="818"/>
          </p14:sldIdLst>
        </p14:section>
        <p14:section name="Bag of Words" id="{857214A0-614B-1043-B762-6F29B54AEEDD}">
          <p14:sldIdLst>
            <p14:sldId id="557"/>
            <p14:sldId id="559"/>
            <p14:sldId id="560"/>
            <p14:sldId id="561"/>
            <p14:sldId id="562"/>
            <p14:sldId id="563"/>
            <p14:sldId id="519"/>
            <p14:sldId id="520"/>
            <p14:sldId id="565"/>
            <p14:sldId id="564"/>
            <p14:sldId id="566"/>
            <p14:sldId id="567"/>
            <p14:sldId id="828"/>
            <p14:sldId id="829"/>
            <p14:sldId id="830"/>
            <p14:sldId id="571"/>
            <p14:sldId id="523"/>
            <p14:sldId id="572"/>
            <p14:sldId id="573"/>
            <p14:sldId id="574"/>
            <p14:sldId id="576"/>
            <p14:sldId id="578"/>
            <p14:sldId id="577"/>
            <p14:sldId id="579"/>
            <p14:sldId id="580"/>
            <p14:sldId id="581"/>
            <p14:sldId id="582"/>
            <p14:sldId id="58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97"/>
    <a:srgbClr val="3F80CD"/>
    <a:srgbClr val="D0A29A"/>
    <a:srgbClr val="D38A89"/>
    <a:srgbClr val="FF5C00"/>
    <a:srgbClr val="FF5D00"/>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8"/>
    <p:restoredTop sz="72077"/>
  </p:normalViewPr>
  <p:slideViewPr>
    <p:cSldViewPr snapToGrid="0" snapToObjects="1">
      <p:cViewPr varScale="1">
        <p:scale>
          <a:sx n="160" d="100"/>
          <a:sy n="160" d="100"/>
        </p:scale>
        <p:origin x="872"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F71E0-0D53-DC45-B2CB-C90849DC5EA0}"/>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5AE21-28DC-384A-9615-D2A234C1720F}"/>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51727395-C8D8-FC4E-A947-CB2BD1422AA7}" type="datetimeFigureOut">
              <a:rPr lang="en-US" smtClean="0"/>
              <a:t>6/26/21</a:t>
            </a:fld>
            <a:endParaRPr lang="en-US"/>
          </a:p>
        </p:txBody>
      </p:sp>
      <p:sp>
        <p:nvSpPr>
          <p:cNvPr id="4" name="Footer Placeholder 3">
            <a:extLst>
              <a:ext uri="{FF2B5EF4-FFF2-40B4-BE49-F238E27FC236}">
                <a16:creationId xmlns:a16="http://schemas.microsoft.com/office/drawing/2014/main" id="{C80266FC-5661-134A-A28E-52A0750FBAD1}"/>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260C2E-86CE-434C-81DE-82F82C9B8D9C}"/>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CCC4DDE5-AA14-DD42-BEF8-7DF8E3623279}" type="slidenum">
              <a:rPr lang="en-US" smtClean="0"/>
              <a:t>‹#›</a:t>
            </a:fld>
            <a:endParaRPr lang="en-US"/>
          </a:p>
        </p:txBody>
      </p:sp>
    </p:spTree>
    <p:extLst>
      <p:ext uri="{BB962C8B-B14F-4D97-AF65-F5344CB8AC3E}">
        <p14:creationId xmlns:p14="http://schemas.microsoft.com/office/powerpoint/2010/main" val="315763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910927A9-B8DC-384B-BF68-738F1B31EAB2}" type="datetimeFigureOut">
              <a:rPr lang="en-US" smtClean="0"/>
              <a:t>6/26/21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a:defRPr sz="1200"/>
            </a:lvl1pPr>
          </a:lstStyle>
          <a:p>
            <a:fld id="{DB333E9F-084A-8543-BC6F-0AE70009C29B}" type="slidenum">
              <a:rPr lang="en-US" smtClean="0"/>
              <a:t>‹#›</a:t>
            </a:fld>
            <a:endParaRPr lang="en-US"/>
          </a:p>
        </p:txBody>
      </p:sp>
    </p:spTree>
    <p:extLst>
      <p:ext uri="{BB962C8B-B14F-4D97-AF65-F5344CB8AC3E}">
        <p14:creationId xmlns:p14="http://schemas.microsoft.com/office/powerpoint/2010/main" val="1283024862"/>
      </p:ext>
    </p:extLst>
  </p:cSld>
  <p:clrMap bg1="lt1" tx1="dk1" bg2="lt2" tx2="dk2" accent1="accent1" accent2="accent2" accent3="accent3" accent4="accent4" accent5="accent5" accent6="accent6" hlink="hlink" folHlink="folHlink"/>
  <p:notesStyle>
    <a:lvl1pPr marL="0" algn="l" defTabSz="914333" rtl="0" eaLnBrk="1" latinLnBrk="0" hangingPunct="1">
      <a:defRPr sz="1199" kern="1200">
        <a:solidFill>
          <a:schemeClr val="tx1"/>
        </a:solidFill>
        <a:latin typeface="+mn-lt"/>
        <a:ea typeface="+mn-ea"/>
        <a:cs typeface="+mn-cs"/>
      </a:defRPr>
    </a:lvl1pPr>
    <a:lvl2pPr marL="457166" algn="l" defTabSz="914333" rtl="0" eaLnBrk="1" latinLnBrk="0" hangingPunct="1">
      <a:defRPr sz="1199" kern="1200">
        <a:solidFill>
          <a:schemeClr val="tx1"/>
        </a:solidFill>
        <a:latin typeface="+mn-lt"/>
        <a:ea typeface="+mn-ea"/>
        <a:cs typeface="+mn-cs"/>
      </a:defRPr>
    </a:lvl2pPr>
    <a:lvl3pPr marL="914333" algn="l" defTabSz="914333" rtl="0" eaLnBrk="1" latinLnBrk="0" hangingPunct="1">
      <a:defRPr sz="1199" kern="1200">
        <a:solidFill>
          <a:schemeClr val="tx1"/>
        </a:solidFill>
        <a:latin typeface="+mn-lt"/>
        <a:ea typeface="+mn-ea"/>
        <a:cs typeface="+mn-cs"/>
      </a:defRPr>
    </a:lvl3pPr>
    <a:lvl4pPr marL="1371499" algn="l" defTabSz="914333" rtl="0" eaLnBrk="1" latinLnBrk="0" hangingPunct="1">
      <a:defRPr sz="1199" kern="1200">
        <a:solidFill>
          <a:schemeClr val="tx1"/>
        </a:solidFill>
        <a:latin typeface="+mn-lt"/>
        <a:ea typeface="+mn-ea"/>
        <a:cs typeface="+mn-cs"/>
      </a:defRPr>
    </a:lvl4pPr>
    <a:lvl5pPr marL="1828666" algn="l" defTabSz="914333" rtl="0" eaLnBrk="1" latinLnBrk="0" hangingPunct="1">
      <a:defRPr sz="1199" kern="1200">
        <a:solidFill>
          <a:schemeClr val="tx1"/>
        </a:solidFill>
        <a:latin typeface="+mn-lt"/>
        <a:ea typeface="+mn-ea"/>
        <a:cs typeface="+mn-cs"/>
      </a:defRPr>
    </a:lvl5pPr>
    <a:lvl6pPr marL="2285832" algn="l" defTabSz="914333" rtl="0" eaLnBrk="1" latinLnBrk="0" hangingPunct="1">
      <a:defRPr sz="1199" kern="1200">
        <a:solidFill>
          <a:schemeClr val="tx1"/>
        </a:solidFill>
        <a:latin typeface="+mn-lt"/>
        <a:ea typeface="+mn-ea"/>
        <a:cs typeface="+mn-cs"/>
      </a:defRPr>
    </a:lvl6pPr>
    <a:lvl7pPr marL="2742998" algn="l" defTabSz="914333" rtl="0" eaLnBrk="1" latinLnBrk="0" hangingPunct="1">
      <a:defRPr sz="1199" kern="1200">
        <a:solidFill>
          <a:schemeClr val="tx1"/>
        </a:solidFill>
        <a:latin typeface="+mn-lt"/>
        <a:ea typeface="+mn-ea"/>
        <a:cs typeface="+mn-cs"/>
      </a:defRPr>
    </a:lvl7pPr>
    <a:lvl8pPr marL="3200165" algn="l" defTabSz="914333" rtl="0" eaLnBrk="1" latinLnBrk="0" hangingPunct="1">
      <a:defRPr sz="1199" kern="1200">
        <a:solidFill>
          <a:schemeClr val="tx1"/>
        </a:solidFill>
        <a:latin typeface="+mn-lt"/>
        <a:ea typeface="+mn-ea"/>
        <a:cs typeface="+mn-cs"/>
      </a:defRPr>
    </a:lvl8pPr>
    <a:lvl9pPr marL="3657331" algn="l" defTabSz="914333"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Typhoid_fev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3814061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imaging the system alerting you to data that is missing…</a:t>
            </a:r>
          </a:p>
          <a:p>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202181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3258926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Flooded with email</a:t>
            </a:r>
          </a:p>
          <a:p>
            <a:r>
              <a:rPr lang="en-US" dirty="0"/>
              <a:t>Not reimbursed</a:t>
            </a:r>
          </a:p>
          <a:p>
            <a:r>
              <a:rPr lang="en-US" dirty="0"/>
              <a:t>In the evening</a:t>
            </a:r>
          </a:p>
          <a:p>
            <a:r>
              <a:rPr lang="en-US" dirty="0"/>
              <a:t>Imagine a system that presents generated text that you can edit, or suggests multiple possible responses</a:t>
            </a:r>
          </a:p>
          <a:p>
            <a:r>
              <a:rPr lang="en-US" dirty="0"/>
              <a:t>Or “triages” messages to identify the important ones or categorize them</a:t>
            </a:r>
          </a:p>
          <a:p>
            <a:r>
              <a:rPr lang="en-US" dirty="0"/>
              <a:t>Seeing this happen with suggested responses in Gmail</a:t>
            </a:r>
          </a:p>
        </p:txBody>
      </p:sp>
      <p:sp>
        <p:nvSpPr>
          <p:cNvPr id="4" name="Slide Number Placeholder 3"/>
          <p:cNvSpPr>
            <a:spLocks noGrp="1"/>
          </p:cNvSpPr>
          <p:nvPr>
            <p:ph type="sldNum" sz="quarter" idx="5"/>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220554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199" b="0" i="0" u="none" strike="noStrike" kern="1200" dirty="0" err="1">
                <a:solidFill>
                  <a:schemeClr val="tx1"/>
                </a:solidFill>
                <a:effectLst/>
                <a:latin typeface="+mn-lt"/>
                <a:ea typeface="+mn-ea"/>
                <a:cs typeface="+mn-cs"/>
              </a:rPr>
              <a:t>vur</a:t>
            </a:r>
            <a:r>
              <a:rPr lang="en-US" sz="1199" b="0" i="0" u="none" strike="noStrike" kern="1200" dirty="0">
                <a:solidFill>
                  <a:schemeClr val="tx1"/>
                </a:solidFill>
                <a:effectLst/>
                <a:latin typeface="+mn-lt"/>
                <a:ea typeface="+mn-ea"/>
                <a:cs typeface="+mn-cs"/>
              </a:rPr>
              <a:t> geez with a hard ‘g’, </a:t>
            </a:r>
            <a:r>
              <a:rPr lang="en-US" dirty="0"/>
              <a:t>Chair of internal medicine at Stanford</a:t>
            </a:r>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Came to speak at the machine learning for healthcare conference last year about the role of machine learning in clinical practice</a:t>
            </a:r>
            <a:endParaRPr lang="en-US" sz="1199" b="0" i="0" u="none" strike="noStrike" kern="1200" dirty="0">
              <a:solidFill>
                <a:schemeClr val="tx1"/>
              </a:solidFill>
              <a:effectLst/>
              <a:latin typeface="+mn-lt"/>
              <a:ea typeface="+mn-ea"/>
              <a:cs typeface="+mn-cs"/>
            </a:endParaRPr>
          </a:p>
          <a:p>
            <a:endParaRPr lang="en-US" sz="1199" b="0" i="0" u="none" strike="noStrike" kern="1200" dirty="0">
              <a:solidFill>
                <a:schemeClr val="tx1"/>
              </a:solidFill>
              <a:effectLst/>
              <a:latin typeface="+mn-lt"/>
              <a:ea typeface="+mn-ea"/>
              <a:cs typeface="+mn-cs"/>
            </a:endParaRPr>
          </a:p>
          <a:p>
            <a:r>
              <a:rPr lang="en-US" sz="1199" b="0" i="0" u="none" strike="noStrike" kern="1200" dirty="0" err="1">
                <a:solidFill>
                  <a:schemeClr val="tx1"/>
                </a:solidFill>
                <a:effectLst/>
                <a:latin typeface="+mn-lt"/>
                <a:ea typeface="+mn-ea"/>
                <a:cs typeface="+mn-cs"/>
              </a:rPr>
              <a:t>Fildes</a:t>
            </a:r>
            <a:r>
              <a:rPr lang="en-US" sz="1199" b="0" i="0" u="none" strike="noStrike" kern="1200" dirty="0">
                <a:solidFill>
                  <a:schemeClr val="tx1"/>
                </a:solidFill>
                <a:effectLst/>
                <a:latin typeface="+mn-lt"/>
                <a:ea typeface="+mn-ea"/>
                <a:cs typeface="+mn-cs"/>
              </a:rPr>
              <a:t> lost his first child, his one-year-old son, Philip, from </a:t>
            </a:r>
            <a:r>
              <a:rPr lang="en-US" sz="1199" b="0" i="0" u="none" strike="noStrike" kern="1200" dirty="0">
                <a:solidFill>
                  <a:schemeClr val="tx1"/>
                </a:solidFill>
                <a:effectLst/>
                <a:latin typeface="+mn-lt"/>
                <a:ea typeface="+mn-ea"/>
                <a:cs typeface="+mn-cs"/>
                <a:hlinkClick r:id="rId3" tooltip="Typhoid fever"/>
              </a:rPr>
              <a:t>typhoid fever</a:t>
            </a:r>
            <a:r>
              <a:rPr lang="en-US" sz="1199" b="0" i="0" u="none" strike="noStrike" kern="1200" dirty="0">
                <a:solidFill>
                  <a:schemeClr val="tx1"/>
                </a:solidFill>
                <a:effectLst/>
                <a:latin typeface="+mn-lt"/>
                <a:ea typeface="+mn-ea"/>
                <a:cs typeface="+mn-cs"/>
              </a:rPr>
              <a:t> on Christmas morning, 1877, and recalled the doctor attending to him compassionately</a:t>
            </a:r>
            <a:endParaRPr lang="en-US" dirty="0"/>
          </a:p>
          <a:p>
            <a:endParaRPr lang="en-US" dirty="0"/>
          </a:p>
          <a:p>
            <a:r>
              <a:rPr lang="en-US" dirty="0"/>
              <a:t>Spoke more eloquently – but the idea is that there was once an intimate relationship between doctor and patient</a:t>
            </a:r>
          </a:p>
          <a:p>
            <a:r>
              <a:rPr lang="en-US" dirty="0"/>
              <a:t>That relationship has been interrupted – reasons are complicated, but technology is one of them</a:t>
            </a:r>
          </a:p>
          <a:p>
            <a:endParaRPr lang="en-US" dirty="0"/>
          </a:p>
          <a:p>
            <a:r>
              <a:rPr lang="en-US" dirty="0"/>
              <a:t>If Sir Luke </a:t>
            </a:r>
            <a:r>
              <a:rPr lang="en-US" dirty="0" err="1"/>
              <a:t>Fildes</a:t>
            </a:r>
            <a:r>
              <a:rPr lang="en-US" dirty="0"/>
              <a:t> had drawn in 2018, it would look like…</a:t>
            </a:r>
          </a:p>
        </p:txBody>
      </p:sp>
      <p:sp>
        <p:nvSpPr>
          <p:cNvPr id="4" name="Slide Number Placeholder 3"/>
          <p:cNvSpPr>
            <a:spLocks noGrp="1"/>
          </p:cNvSpPr>
          <p:nvPr>
            <p:ph type="sldNum" sz="quarter" idx="5"/>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1652580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exaggeration, but one based in truth</a:t>
            </a:r>
          </a:p>
          <a:p>
            <a:endParaRPr lang="en-US" dirty="0"/>
          </a:p>
          <a:p>
            <a:r>
              <a:rPr lang="en-US" dirty="0"/>
              <a:t>Why EHR?</a:t>
            </a:r>
          </a:p>
          <a:p>
            <a:r>
              <a:rPr lang="en-US" dirty="0"/>
              <a:t>– documentation trail</a:t>
            </a:r>
          </a:p>
          <a:p>
            <a:r>
              <a:rPr lang="en-US" dirty="0"/>
              <a:t>-- structured, standardized data</a:t>
            </a:r>
          </a:p>
          <a:p>
            <a:endParaRPr lang="en-US" dirty="0"/>
          </a:p>
          <a:p>
            <a:pPr marL="228600" indent="-228600">
              <a:buAutoNum type="arabicParenR"/>
            </a:pPr>
            <a:r>
              <a:rPr lang="en-US" dirty="0"/>
              <a:t>Less time for patient provider interaction</a:t>
            </a:r>
          </a:p>
          <a:p>
            <a:pPr marL="228600" indent="-228600">
              <a:buAutoNum type="arabicParenR"/>
            </a:pPr>
            <a:r>
              <a:rPr lang="en-US" dirty="0"/>
              <a:t>Conflict narrative structure and standardization</a:t>
            </a:r>
          </a:p>
        </p:txBody>
      </p:sp>
      <p:sp>
        <p:nvSpPr>
          <p:cNvPr id="4" name="Slide Number Placeholder 3"/>
          <p:cNvSpPr>
            <a:spLocks noGrp="1"/>
          </p:cNvSpPr>
          <p:nvPr>
            <p:ph type="sldNum" sz="quarter" idx="5"/>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2293558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push toward a future where technology is used to RESTORE the intimacy of patient provider encounters – give more time, reduce unnecessary work – unfortunately, it seems that so often, innovations end up creating more work instead. Still have to monitor the patients, and now we also have to monitor the models. Let’s hope we can push this in the right direction.</a:t>
            </a:r>
          </a:p>
        </p:txBody>
      </p:sp>
      <p:sp>
        <p:nvSpPr>
          <p:cNvPr id="4" name="Slide Number Placeholder 3"/>
          <p:cNvSpPr>
            <a:spLocks noGrp="1"/>
          </p:cNvSpPr>
          <p:nvPr>
            <p:ph type="sldNum" sz="quarter" idx="5"/>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338997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said, let’s talk a little bit about the details of how we can make predictions using text.</a:t>
            </a:r>
          </a:p>
          <a:p>
            <a:r>
              <a:rPr lang="en-US" dirty="0"/>
              <a:t>I’m going to move quickly here, so please speak up if/when anything is unclear.</a:t>
            </a:r>
          </a:p>
        </p:txBody>
      </p:sp>
      <p:sp>
        <p:nvSpPr>
          <p:cNvPr id="4" name="Slide Number Placeholder 3"/>
          <p:cNvSpPr>
            <a:spLocks noGrp="1"/>
          </p:cNvSpPr>
          <p:nvPr>
            <p:ph type="sldNum" sz="quarter" idx="10"/>
          </p:nvPr>
        </p:nvSpPr>
        <p:spPr/>
        <p:txBody>
          <a:bodyPr/>
          <a:lstStyle/>
          <a:p>
            <a:fld id="{738EA247-0547-4418-98F2-216488368539}" type="slidenum">
              <a:rPr lang="en-US" smtClean="0"/>
              <a:t>16</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17</a:t>
            </a:fld>
            <a:endParaRPr lang="en-US"/>
          </a:p>
        </p:txBody>
      </p:sp>
    </p:spTree>
    <p:extLst>
      <p:ext uri="{BB962C8B-B14F-4D97-AF65-F5344CB8AC3E}">
        <p14:creationId xmlns:p14="http://schemas.microsoft.com/office/powerpoint/2010/main" val="3092228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18</a:t>
            </a:fld>
            <a:endParaRPr lang="en-US"/>
          </a:p>
        </p:txBody>
      </p:sp>
    </p:spTree>
    <p:extLst>
      <p:ext uri="{BB962C8B-B14F-4D97-AF65-F5344CB8AC3E}">
        <p14:creationId xmlns:p14="http://schemas.microsoft.com/office/powerpoint/2010/main" val="1846702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do we do that?</a:t>
            </a:r>
          </a:p>
          <a:p>
            <a:r>
              <a:rPr lang="en-US" dirty="0"/>
              <a:t>Gather a bunch of historical data</a:t>
            </a:r>
          </a:p>
          <a:p>
            <a:r>
              <a:rPr lang="en-US" dirty="0"/>
              <a:t>Want to find an equation that predicts y well based on x across that historical data</a:t>
            </a:r>
          </a:p>
          <a:p>
            <a:endParaRPr lang="en-US" dirty="0"/>
          </a:p>
          <a:p>
            <a:r>
              <a:rPr lang="en-US" dirty="0"/>
              <a:t>Y could be a numeric value, or a rank – but today, we’re going to assume that y is binary.</a:t>
            </a:r>
          </a:p>
          <a:p>
            <a:r>
              <a:rPr lang="en-US" dirty="0"/>
              <a:t>We model (y) as a Bernoulli random variable – this just means that it’s an event that may or may not occur, with some probability – and we suppose that probability is a function of x</a:t>
            </a:r>
          </a:p>
          <a:p>
            <a:endParaRPr lang="en-US" dirty="0"/>
          </a:p>
          <a:p>
            <a:r>
              <a:rPr lang="en-US" dirty="0"/>
              <a:t>So we take all this data, we use it to find the parameters that are most consistent with the patterns of x and y that are present</a:t>
            </a:r>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150166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take a moment to review what we discussed last time</a:t>
            </a:r>
          </a:p>
          <a:p>
            <a:r>
              <a:rPr lang="en-US" dirty="0"/>
              <a:t>Opportunity to answer questions, which we didn’t have before</a:t>
            </a:r>
          </a:p>
          <a:p>
            <a:endParaRPr lang="en-US" dirty="0"/>
          </a:p>
          <a:p>
            <a:r>
              <a:rPr lang="en-US" dirty="0"/>
              <a:t>We talked about the basics of a predictive model.</a:t>
            </a:r>
          </a:p>
          <a:p>
            <a:r>
              <a:rPr lang="en-US" dirty="0"/>
              <a:t>It takes a set of data, or features, x, and applies a mathematical function or logic to make a prediction about an associated value, y</a:t>
            </a:r>
          </a:p>
          <a:p>
            <a:endParaRPr lang="en-US" dirty="0"/>
          </a:p>
          <a:p>
            <a:r>
              <a:rPr lang="en-US" dirty="0"/>
              <a:t>The thing that takes x and returns the prediction about y – that’s the model, the ”machine” in machine learning.</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3368591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364857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310106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25</a:t>
            </a:fld>
            <a:endParaRPr lang="en-US"/>
          </a:p>
        </p:txBody>
      </p:sp>
    </p:spTree>
    <p:extLst>
      <p:ext uri="{BB962C8B-B14F-4D97-AF65-F5344CB8AC3E}">
        <p14:creationId xmlns:p14="http://schemas.microsoft.com/office/powerpoint/2010/main" val="2645518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26</a:t>
            </a:fld>
            <a:endParaRPr lang="en-US"/>
          </a:p>
        </p:txBody>
      </p:sp>
    </p:spTree>
    <p:extLst>
      <p:ext uri="{BB962C8B-B14F-4D97-AF65-F5344CB8AC3E}">
        <p14:creationId xmlns:p14="http://schemas.microsoft.com/office/powerpoint/2010/main" val="2889104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27</a:t>
            </a:fld>
            <a:endParaRPr lang="en-US"/>
          </a:p>
        </p:txBody>
      </p:sp>
    </p:spTree>
    <p:extLst>
      <p:ext uri="{BB962C8B-B14F-4D97-AF65-F5344CB8AC3E}">
        <p14:creationId xmlns:p14="http://schemas.microsoft.com/office/powerpoint/2010/main" val="1319253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29</a:t>
            </a:fld>
            <a:endParaRPr lang="en-US"/>
          </a:p>
        </p:txBody>
      </p:sp>
    </p:spTree>
    <p:extLst>
      <p:ext uri="{BB962C8B-B14F-4D97-AF65-F5344CB8AC3E}">
        <p14:creationId xmlns:p14="http://schemas.microsoft.com/office/powerpoint/2010/main" val="826976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30</a:t>
            </a:fld>
            <a:endParaRPr lang="en-US"/>
          </a:p>
        </p:txBody>
      </p:sp>
    </p:spTree>
    <p:extLst>
      <p:ext uri="{BB962C8B-B14F-4D97-AF65-F5344CB8AC3E}">
        <p14:creationId xmlns:p14="http://schemas.microsoft.com/office/powerpoint/2010/main" val="949810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31</a:t>
            </a:fld>
            <a:endParaRPr lang="en-US"/>
          </a:p>
        </p:txBody>
      </p:sp>
    </p:spTree>
    <p:extLst>
      <p:ext uri="{BB962C8B-B14F-4D97-AF65-F5344CB8AC3E}">
        <p14:creationId xmlns:p14="http://schemas.microsoft.com/office/powerpoint/2010/main" val="133637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talked about the simplest case</a:t>
            </a:r>
          </a:p>
          <a:p>
            <a:r>
              <a:rPr lang="en-US" dirty="0"/>
              <a:t>-- what’s a predictive model</a:t>
            </a:r>
          </a:p>
          <a:p>
            <a:r>
              <a:rPr lang="en-US" dirty="0"/>
              <a:t>-- how do we measure and understand performance – which is what we need to understand well in order to USE them</a:t>
            </a:r>
          </a:p>
          <a:p>
            <a:endParaRPr lang="en-US" dirty="0"/>
          </a:p>
          <a:p>
            <a:r>
              <a:rPr lang="en-US" dirty="0"/>
              <a:t>We’re going to go to the opposite end of the spectrum and talk about an incredibly complex model</a:t>
            </a:r>
          </a:p>
          <a:p>
            <a:r>
              <a:rPr lang="en-US" dirty="0"/>
              <a:t>-- we’ll talk about how it works</a:t>
            </a:r>
          </a:p>
          <a:p>
            <a:r>
              <a:rPr lang="en-US" dirty="0"/>
              <a:t>-- but the big thing I want to emphasize is that if we understand what these models are, big picture, and we understand how their performance is and should be measured</a:t>
            </a:r>
            <a:r>
              <a:rPr lang="en-US" i="1" dirty="0"/>
              <a:t> – </a:t>
            </a:r>
            <a:r>
              <a:rPr lang="en-US" i="0" dirty="0"/>
              <a:t>that’s what you need to know to be able to use them effectively, as clinicians, in my view.</a:t>
            </a:r>
          </a:p>
          <a:p>
            <a:r>
              <a:rPr lang="en-US" i="0" dirty="0"/>
              <a:t>-- these are just another very fancy diagnostic tool in your toolbox. There are a few caveats, which we’ll discuss at the end</a:t>
            </a:r>
          </a:p>
          <a:p>
            <a:endParaRPr lang="en-US" i="0" dirty="0"/>
          </a:p>
          <a:p>
            <a:r>
              <a:rPr lang="en-US" i="0" dirty="0"/>
              <a:t>But before we move on – let’s pause for questions.</a:t>
            </a: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important is understanding these performance characteristics – deeply, intuitively.</a:t>
            </a:r>
          </a:p>
          <a:p>
            <a:r>
              <a:rPr lang="en-US" dirty="0"/>
              <a:t>Understand what a given sensitivity means in your diagnostic setting</a:t>
            </a:r>
          </a:p>
          <a:p>
            <a:r>
              <a:rPr lang="en-US" dirty="0"/>
              <a:t>How many false positives (in light of the baseline rate)? How many false negatives (in light of the baseline rate)? How useful will this be to you?</a:t>
            </a:r>
          </a:p>
          <a:p>
            <a:endParaRPr lang="en-US" dirty="0"/>
          </a:p>
          <a:p>
            <a:r>
              <a:rPr lang="en-US" dirty="0"/>
              <a:t>Now, when we move beyond binary classification – admittedly things get more complicated –</a:t>
            </a:r>
          </a:p>
          <a:p>
            <a:r>
              <a:rPr lang="en-US" dirty="0"/>
              <a:t>But the point remains – what’s important here is that you be able to evaluate performance</a:t>
            </a:r>
          </a:p>
          <a:p>
            <a:endParaRPr lang="en-US" dirty="0"/>
          </a:p>
          <a:p>
            <a:r>
              <a:rPr lang="en-US" dirty="0"/>
              <a:t>And that you look critically at performance characteristics.</a:t>
            </a:r>
          </a:p>
          <a:p>
            <a:r>
              <a:rPr lang="en-US" dirty="0"/>
              <a:t>Have they shown that this works beyond the individuals it was originally trained on?</a:t>
            </a:r>
          </a:p>
          <a:p>
            <a:endParaRPr lang="en-US" dirty="0"/>
          </a:p>
          <a:p>
            <a:r>
              <a:rPr lang="en-US" dirty="0"/>
              <a:t>And by the way, these rules are not different for the machine learning people</a:t>
            </a:r>
          </a:p>
          <a:p>
            <a:r>
              <a:rPr lang="en-US" dirty="0"/>
              <a:t>They might know more about how the models are trained, but they can make the same kinds of errors</a:t>
            </a:r>
          </a:p>
        </p:txBody>
      </p:sp>
      <p:sp>
        <p:nvSpPr>
          <p:cNvPr id="4" name="Slide Number Placeholder 3"/>
          <p:cNvSpPr>
            <a:spLocks noGrp="1"/>
          </p:cNvSpPr>
          <p:nvPr>
            <p:ph type="sldNum" sz="quarter" idx="5"/>
          </p:nvPr>
        </p:nvSpPr>
        <p:spPr/>
        <p:txBody>
          <a:bodyPr/>
          <a:lstStyle/>
          <a:p>
            <a:fld id="{9FCDE58F-843A-8447-AF7F-7BD31329CDC1}" type="slidenum">
              <a:rPr lang="en-US" smtClean="0"/>
              <a:t>4</a:t>
            </a:fld>
            <a:endParaRPr lang="en-US"/>
          </a:p>
        </p:txBody>
      </p:sp>
    </p:spTree>
    <p:extLst>
      <p:ext uri="{BB962C8B-B14F-4D97-AF65-F5344CB8AC3E}">
        <p14:creationId xmlns:p14="http://schemas.microsoft.com/office/powerpoint/2010/main" val="585079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continue in that vein</a:t>
            </a:r>
          </a:p>
          <a:p>
            <a:r>
              <a:rPr lang="en-US" dirty="0"/>
              <a:t>We want to see how natural language processing – really it’s just predictive modeling</a:t>
            </a:r>
          </a:p>
          <a:p>
            <a:endParaRPr lang="en-US" dirty="0"/>
          </a:p>
          <a:p>
            <a:r>
              <a:rPr lang="en-US" dirty="0"/>
              <a:t>We have some text and we want to make a prediction based on that text. We’re going to train a machine, using many examples of (a) text, and (b) the corresponding prediction, how to make ‘good’ predictions</a:t>
            </a:r>
          </a:p>
          <a:p>
            <a:r>
              <a:rPr lang="en-US" dirty="0"/>
              <a:t>Then we evaluate, on new data it hasn’t seen before, how good those predictions are</a:t>
            </a:r>
          </a:p>
          <a:p>
            <a:endParaRPr lang="en-US" dirty="0"/>
          </a:p>
          <a:p>
            <a:r>
              <a:rPr lang="en-US" dirty="0"/>
              <a:t>Let’s start with some examples of what NLP can do, and then we’ll move into the details of how we can use text in a predictive model.</a:t>
            </a:r>
          </a:p>
        </p:txBody>
      </p:sp>
      <p:sp>
        <p:nvSpPr>
          <p:cNvPr id="4" name="Slide Number Placeholder 3"/>
          <p:cNvSpPr>
            <a:spLocks noGrp="1"/>
          </p:cNvSpPr>
          <p:nvPr>
            <p:ph type="sldNum" sz="quarter" idx="5"/>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656263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canonical NLP example is sentiment analysis</a:t>
            </a:r>
          </a:p>
          <a:p>
            <a:r>
              <a:rPr lang="en-US" dirty="0"/>
              <a:t>Describe</a:t>
            </a:r>
          </a:p>
          <a:p>
            <a:r>
              <a:rPr lang="en-US" dirty="0"/>
              <a:t>This is a binary classification problem – the metrics for evaluating performance are the same as the ones we’ve discussed</a:t>
            </a:r>
          </a:p>
          <a:p>
            <a:r>
              <a:rPr lang="en-US" dirty="0"/>
              <a:t>Sensitivity/specificity, PPV, NPV, AUC, </a:t>
            </a:r>
            <a:r>
              <a:rPr lang="en-US" dirty="0" err="1"/>
              <a:t>etc</a:t>
            </a:r>
            <a:endParaRPr lang="en-US" dirty="0"/>
          </a:p>
          <a:p>
            <a:endParaRPr lang="en-US" dirty="0"/>
          </a:p>
          <a:p>
            <a:r>
              <a:rPr lang="en-US" dirty="0"/>
              <a:t>This is the setup we will focus on today, and the most common setup.</a:t>
            </a:r>
          </a:p>
        </p:txBody>
      </p:sp>
      <p:sp>
        <p:nvSpPr>
          <p:cNvPr id="4" name="Slide Number Placeholder 3"/>
          <p:cNvSpPr>
            <a:spLocks noGrp="1"/>
          </p:cNvSpPr>
          <p:nvPr>
            <p:ph type="sldNum" sz="quarter" idx="5"/>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51304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is a sequence</a:t>
            </a:r>
          </a:p>
          <a:p>
            <a:r>
              <a:rPr lang="en-US" dirty="0"/>
              <a:t>Output is a sequence</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3736493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question answering</a:t>
            </a:r>
          </a:p>
          <a:p>
            <a:r>
              <a:rPr lang="en-US" dirty="0"/>
              <a:t>The correct output is actually a portion of the input text –</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pPr marL="171450" indent="-171450">
              <a:buFontTx/>
              <a:buChar char="-"/>
            </a:pPr>
            <a:r>
              <a:rPr lang="en-US" dirty="0"/>
              <a:t>Important – we want a model that knows when it doesn’t know! This was the difference between older vs newer question answering setups</a:t>
            </a:r>
          </a:p>
          <a:p>
            <a:endParaRPr lang="en-US" dirty="0"/>
          </a:p>
          <a:p>
            <a:r>
              <a:rPr lang="en-US" dirty="0"/>
              <a:t> different setup, requires a different model! But still, the key is – how do we apply predictive modeling to text in the first place -- how do we get from text to numbers. Not at all obvious.</a:t>
            </a:r>
          </a:p>
          <a:p>
            <a:endParaRPr lang="en-US" dirty="0"/>
          </a:p>
          <a:p>
            <a:r>
              <a:rPr lang="en-US" dirty="0"/>
              <a:t>Now: can we use this approach to query the health record??</a:t>
            </a:r>
          </a:p>
          <a:p>
            <a:r>
              <a:rPr lang="en-US" dirty="0"/>
              <a:t>When you think about what NLP can accomplish, here’s a good way to do it.</a:t>
            </a:r>
          </a:p>
          <a:p>
            <a:r>
              <a:rPr lang="en-US" dirty="0"/>
              <a:t>Think about tasks that a doctor can do easily, but that take them a lot of time.</a:t>
            </a:r>
          </a:p>
          <a:p>
            <a:r>
              <a:rPr lang="en-US" dirty="0"/>
              <a:t>Think about all the time you spend combing through the chart…</a:t>
            </a:r>
          </a:p>
          <a:p>
            <a:endParaRPr lang="en-US" dirty="0"/>
          </a:p>
          <a:p>
            <a:r>
              <a:rPr lang="en-US" dirty="0"/>
              <a:t>Can we reduce that?</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9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different from what we’re talking about today – more akin to image processing, as the input is an image</a:t>
            </a:r>
          </a:p>
          <a:p>
            <a:r>
              <a:rPr lang="en-US" dirty="0"/>
              <a:t>And we are not going to talk about text generation.</a:t>
            </a:r>
          </a:p>
          <a:p>
            <a:endParaRPr lang="en-US" dirty="0"/>
          </a:p>
          <a:p>
            <a:r>
              <a:rPr lang="en-US" dirty="0"/>
              <a:t>But imagine possibilities here: Think: radiology report</a:t>
            </a:r>
          </a:p>
        </p:txBody>
      </p:sp>
      <p:sp>
        <p:nvSpPr>
          <p:cNvPr id="4" name="Slide Number Placeholder 3"/>
          <p:cNvSpPr>
            <a:spLocks noGrp="1"/>
          </p:cNvSpPr>
          <p:nvPr>
            <p:ph type="sldNum" sz="quarter" idx="5"/>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46794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D3-97BA-8344-B77C-C3C47F735D9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8DBA69F-5897-5F44-92BC-479B55DE9F72}"/>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168764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A9F9-9678-2743-B0D7-2303C7428EE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13DE2-E1E8-8C40-8B00-91EF68139310}"/>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3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45086-DAA8-FA49-915F-8B28AFD11691}"/>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C3AEF-AC20-C245-8112-195AA156825C}"/>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96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978B-4908-E74D-904A-A9B895A7A4E8}"/>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E95FDE3-C177-1D4F-8016-6A5AB9FFDB1A}"/>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14302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E1A6-E52F-4747-BDCC-731EBD265521}"/>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F6EB1E-6EAC-2648-A744-4B558DCE75F3}"/>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233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E9F5-3F39-8E4C-BD4D-1CE5E62BBBD0}"/>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74D2129-2C12-3841-9061-8E28A68014A4}"/>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91948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D62C-5F4D-E44A-83A0-2BC6297AC53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6B95D4C-6239-3649-B2F4-8E6928D47EA6}"/>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F8D897-46F7-6F4A-923F-F54D4AC8EDCD}"/>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44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88B0-8D06-274D-BE50-BA152C915180}"/>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FDF0989-E654-F74F-BDDF-08D57674E37E}"/>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0B350-276D-2F47-92C4-83C039986958}"/>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37B8AD-206C-8C44-9626-E020EEC70A68}"/>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5FD7E1-9246-8240-81C8-52CC098D2AF6}"/>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078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8C-55E0-A347-B987-C8C09FC4D1C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21580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566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9015-2329-5341-BA02-B62A1090C2C9}"/>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A0FF641-56D6-9245-BB4A-FB626664FCEF}"/>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4B0617-AE85-6146-99DD-9CE2384C1EBB}"/>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07857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4FE-227B-BB4B-AFCB-C70369A59A9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3E786AE-9738-E14C-9B4A-B463D9070E75}"/>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61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F484-86EC-9D4F-B229-7E1EAF28C76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D461AC-7026-3144-A874-8D55CA87D4FA}"/>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DD8018D-F66B-1C4B-AB9A-982327027AC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387853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7A1C-4A6B-7B44-8A98-088B9E5FDCA5}"/>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FFC838-A01F-6845-991B-CECF9A0A4ABA}"/>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811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B298A-6686-FD4A-B48C-A4474FE37F1A}"/>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D5486A-4CA8-BE4C-8736-29596810DE67}"/>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43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DC07-CABA-9E4D-9E3A-95E05BCB87D8}"/>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28BD0F8-3355-CA42-8F79-D8191E4962BE}"/>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1098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6984-E4BA-284B-B7AF-D51BD0BDCBE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F353D1B-9EE2-4E4F-B36A-F0F237B8A8E4}"/>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FBE0A-D618-A548-B1F3-E7BCD2D5715F}"/>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17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D306-FDF6-DE45-90F3-DD6E0A2416EE}"/>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E7B324-C8C1-B34B-93B4-5E52FB3E7B79}"/>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C052-E346-7A4E-A53F-178DCAB9D312}"/>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F207E-CBC1-6444-AE32-2D03AB9BEB81}"/>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86491-5FF8-E448-A837-D74C6F85ECFD}"/>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452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2B47-C6F1-2C47-83A6-7C9765DBB8CB}"/>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5863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8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67C-A2EB-A742-BD60-241901035A2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6484264-1CC0-ED47-9FC4-17EA9AEE949C}"/>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82311-296D-B54E-84F6-B91B4D004E05}"/>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88862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9CE1-388E-D644-BFC2-E3BA89CDFE77}"/>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2F9288A-BC67-054C-8D82-B775C7F3F0B2}"/>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B7354F2-00A4-E440-B3B4-24D0906C104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73761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64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903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tiff"/><Relationship Id="rId5" Type="http://schemas.microsoft.com/office/2007/relationships/hdphoto" Target="../media/hdphoto1.wdp"/><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6379"/>
            <a:ext cx="7772400" cy="2392291"/>
          </a:xfrm>
        </p:spPr>
        <p:txBody>
          <a:bodyPr>
            <a:normAutofit/>
          </a:bodyPr>
          <a:lstStyle/>
          <a:p>
            <a:pPr>
              <a:spcAft>
                <a:spcPts val="900"/>
              </a:spcAft>
            </a:pPr>
            <a:r>
              <a:rPr lang="en-US" dirty="0"/>
              <a:t>Bag of Words Models</a:t>
            </a:r>
            <a:br>
              <a:rPr lang="en-US" dirty="0"/>
            </a:br>
            <a:endParaRPr lang="en-US" sz="3600" dirty="0"/>
          </a:p>
        </p:txBody>
      </p:sp>
      <p:sp>
        <p:nvSpPr>
          <p:cNvPr id="3" name="Subtitle 2"/>
          <p:cNvSpPr>
            <a:spLocks noGrp="1"/>
          </p:cNvSpPr>
          <p:nvPr>
            <p:ph type="subTitle" idx="1"/>
          </p:nvPr>
        </p:nvSpPr>
        <p:spPr>
          <a:xfrm>
            <a:off x="2124670" y="3959258"/>
            <a:ext cx="4894661" cy="814096"/>
          </a:xfrm>
        </p:spPr>
        <p:txBody>
          <a:bodyPr>
            <a:normAutofit/>
          </a:bodyPr>
          <a:lstStyle/>
          <a:p>
            <a:r>
              <a:rPr lang="en-US" dirty="0" err="1"/>
              <a:t>MMCi</a:t>
            </a:r>
            <a:r>
              <a:rPr lang="en-US" dirty="0"/>
              <a:t> Block 4</a:t>
            </a:r>
          </a:p>
          <a:p>
            <a:r>
              <a:rPr lang="en-US" dirty="0"/>
              <a:t>Matthew Engelhard</a:t>
            </a:r>
          </a:p>
        </p:txBody>
      </p:sp>
    </p:spTree>
    <p:extLst>
      <p:ext uri="{BB962C8B-B14F-4D97-AF65-F5344CB8AC3E}">
        <p14:creationId xmlns:p14="http://schemas.microsoft.com/office/powerpoint/2010/main" val="267014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4FA9-A837-7047-A5BA-ED8E76437561}"/>
              </a:ext>
            </a:extLst>
          </p:cNvPr>
          <p:cNvSpPr>
            <a:spLocks noGrp="1"/>
          </p:cNvSpPr>
          <p:nvPr>
            <p:ph type="title"/>
          </p:nvPr>
        </p:nvSpPr>
        <p:spPr>
          <a:xfrm>
            <a:off x="457200" y="0"/>
            <a:ext cx="8229600" cy="857250"/>
          </a:xfrm>
        </p:spPr>
        <p:txBody>
          <a:bodyPr>
            <a:normAutofit/>
          </a:bodyPr>
          <a:lstStyle/>
          <a:p>
            <a:r>
              <a:rPr lang="en-US" dirty="0"/>
              <a:t>Populating Standardized Forms</a:t>
            </a:r>
          </a:p>
        </p:txBody>
      </p:sp>
      <p:pic>
        <p:nvPicPr>
          <p:cNvPr id="5" name="Picture 4">
            <a:extLst>
              <a:ext uri="{FF2B5EF4-FFF2-40B4-BE49-F238E27FC236}">
                <a16:creationId xmlns:a16="http://schemas.microsoft.com/office/drawing/2014/main" id="{F3114A4A-DB9E-A043-A54F-BE7B8519E8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9940" y="1673352"/>
            <a:ext cx="4875188" cy="3072384"/>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094" y="1063230"/>
            <a:ext cx="4176896" cy="2108338"/>
          </a:xfrm>
          <a:prstGeom prst="rect">
            <a:avLst/>
          </a:prstGeom>
        </p:spPr>
      </p:pic>
      <p:sp>
        <p:nvSpPr>
          <p:cNvPr id="6" name="Rectangle 5"/>
          <p:cNvSpPr/>
          <p:nvPr/>
        </p:nvSpPr>
        <p:spPr>
          <a:xfrm>
            <a:off x="123093" y="3171569"/>
            <a:ext cx="1740876" cy="346249"/>
          </a:xfrm>
          <a:prstGeom prst="rect">
            <a:avLst/>
          </a:prstGeom>
        </p:spPr>
        <p:txBody>
          <a:bodyPr wrap="square">
            <a:spAutoFit/>
          </a:bodyPr>
          <a:lstStyle/>
          <a:p>
            <a:pPr defTabSz="457154">
              <a:defRPr/>
            </a:pPr>
            <a:r>
              <a:rPr lang="en-US" sz="825" dirty="0">
                <a:solidFill>
                  <a:srgbClr val="222222"/>
                </a:solidFill>
                <a:latin typeface="Arial" panose="020B0604020202020204" pitchFamily="34" charset="0"/>
              </a:rPr>
              <a:t>Narayanan et al, </a:t>
            </a:r>
            <a:r>
              <a:rPr lang="en-US" sz="825" i="1" dirty="0" err="1">
                <a:solidFill>
                  <a:srgbClr val="222222"/>
                </a:solidFill>
                <a:latin typeface="Arial" panose="020B0604020202020204" pitchFamily="34" charset="0"/>
              </a:rPr>
              <a:t>Epilepsia</a:t>
            </a:r>
            <a:r>
              <a:rPr lang="en-US" sz="825" dirty="0">
                <a:solidFill>
                  <a:srgbClr val="222222"/>
                </a:solidFill>
                <a:latin typeface="Arial" panose="020B0604020202020204" pitchFamily="34" charset="0"/>
              </a:rPr>
              <a:t> (2017)</a:t>
            </a:r>
            <a:endParaRPr lang="en-US" sz="825" dirty="0">
              <a:solidFill>
                <a:prstClr val="black"/>
              </a:solidFill>
              <a:latin typeface="Calibri"/>
            </a:endParaRPr>
          </a:p>
        </p:txBody>
      </p:sp>
    </p:spTree>
    <p:extLst>
      <p:ext uri="{BB962C8B-B14F-4D97-AF65-F5344CB8AC3E}">
        <p14:creationId xmlns:p14="http://schemas.microsoft.com/office/powerpoint/2010/main" val="68504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331084" y="1018704"/>
            <a:ext cx="5584316" cy="3647152"/>
          </a:xfrm>
          <a:prstGeom prst="rect">
            <a:avLst/>
          </a:prstGeom>
        </p:spPr>
        <p:txBody>
          <a:bodyPr wrap="square">
            <a:spAutoFit/>
          </a:bodyPr>
          <a:lstStyle/>
          <a:p>
            <a:pPr fontAlgn="base"/>
            <a:r>
              <a:rPr lang="en-US" sz="105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318656" y="1018703"/>
            <a:ext cx="2133600" cy="1223412"/>
          </a:xfrm>
          <a:prstGeom prst="rect">
            <a:avLst/>
          </a:prstGeom>
        </p:spPr>
        <p:txBody>
          <a:bodyPr wrap="square">
            <a:spAutoFit/>
          </a:bodyPr>
          <a:lstStyle/>
          <a:p>
            <a:pPr fontAlgn="base"/>
            <a:r>
              <a:rPr lang="en-US" sz="105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05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318656" y="3927192"/>
            <a:ext cx="2147455" cy="738664"/>
          </a:xfrm>
          <a:prstGeom prst="rect">
            <a:avLst/>
          </a:prstGeom>
        </p:spPr>
        <p:txBody>
          <a:bodyPr wrap="square">
            <a:spAutoFit/>
          </a:bodyPr>
          <a:lstStyle/>
          <a:p>
            <a:pPr fontAlgn="base"/>
            <a:r>
              <a:rPr lang="en-US" sz="1050" b="1" dirty="0">
                <a:latin typeface="Helvetica Neue" panose="02000503000000020004"/>
              </a:rPr>
              <a:t>“Better Language Models</a:t>
            </a:r>
            <a:br>
              <a:rPr lang="en-US" sz="1050" b="1" dirty="0">
                <a:latin typeface="Helvetica Neue" panose="02000503000000020004"/>
              </a:rPr>
            </a:br>
            <a:r>
              <a:rPr lang="en-US" sz="1050" b="1" dirty="0">
                <a:latin typeface="Helvetica Neue" panose="02000503000000020004"/>
              </a:rPr>
              <a:t>and Their Implications”</a:t>
            </a:r>
          </a:p>
          <a:p>
            <a:pPr fontAlgn="base"/>
            <a:r>
              <a:rPr lang="en-US" sz="1050" cap="all" dirty="0">
                <a:latin typeface="Helvetica Neue" panose="02000503000000020004"/>
              </a:rPr>
              <a:t>2/14/19</a:t>
            </a:r>
          </a:p>
          <a:p>
            <a:pPr fontAlgn="base"/>
            <a:r>
              <a:rPr lang="en-US" sz="1050" cap="all" dirty="0" err="1">
                <a:latin typeface="Helvetica Neue" panose="02000503000000020004"/>
              </a:rPr>
              <a:t>OpenAI</a:t>
            </a:r>
            <a:endParaRPr lang="en-US" sz="1050" cap="all" dirty="0">
              <a:latin typeface="Helvetica Neue" panose="02000503000000020004"/>
            </a:endParaRPr>
          </a:p>
        </p:txBody>
      </p:sp>
      <p:sp>
        <p:nvSpPr>
          <p:cNvPr id="6" name="Title 4">
            <a:extLst>
              <a:ext uri="{FF2B5EF4-FFF2-40B4-BE49-F238E27FC236}">
                <a16:creationId xmlns:a16="http://schemas.microsoft.com/office/drawing/2014/main" id="{4CD21619-D80B-4040-9393-F4E8AD158CD7}"/>
              </a:ext>
            </a:extLst>
          </p:cNvPr>
          <p:cNvSpPr txBox="1">
            <a:spLocks/>
          </p:cNvSpPr>
          <p:nvPr/>
        </p:nvSpPr>
        <p:spPr>
          <a:xfrm>
            <a:off x="628650" y="273844"/>
            <a:ext cx="7886700" cy="605722"/>
          </a:xfrm>
          <a:prstGeom prst="rect">
            <a:avLst/>
          </a:prstGeom>
        </p:spPr>
        <p:txBody>
          <a:bodyP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dirty="0"/>
              <a:t>Text Generation</a:t>
            </a:r>
            <a:endParaRPr lang="en-US" sz="3200" dirty="0"/>
          </a:p>
        </p:txBody>
      </p:sp>
    </p:spTree>
    <p:extLst>
      <p:ext uri="{BB962C8B-B14F-4D97-AF65-F5344CB8AC3E}">
        <p14:creationId xmlns:p14="http://schemas.microsoft.com/office/powerpoint/2010/main" val="1795609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Email Responses</a:t>
            </a:r>
          </a:p>
        </p:txBody>
      </p:sp>
      <p:pic>
        <p:nvPicPr>
          <p:cNvPr id="4" name="Picture 3">
            <a:extLst>
              <a:ext uri="{FF2B5EF4-FFF2-40B4-BE49-F238E27FC236}">
                <a16:creationId xmlns:a16="http://schemas.microsoft.com/office/drawing/2014/main" id="{C5A4D92C-94A7-CE40-9774-4B4423B37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1" y="2074985"/>
            <a:ext cx="9115425" cy="2314575"/>
          </a:xfrm>
          <a:prstGeom prst="rect">
            <a:avLst/>
          </a:prstGeom>
        </p:spPr>
      </p:pic>
      <p:sp>
        <p:nvSpPr>
          <p:cNvPr id="5" name="Rectangle 4">
            <a:extLst>
              <a:ext uri="{FF2B5EF4-FFF2-40B4-BE49-F238E27FC236}">
                <a16:creationId xmlns:a16="http://schemas.microsoft.com/office/drawing/2014/main" id="{A8107293-08FF-3148-B48A-DB3F3CD62963}"/>
              </a:ext>
            </a:extLst>
          </p:cNvPr>
          <p:cNvSpPr/>
          <p:nvPr/>
        </p:nvSpPr>
        <p:spPr>
          <a:xfrm>
            <a:off x="2323983" y="2083777"/>
            <a:ext cx="1124712" cy="88696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a:defRPr/>
            </a:pPr>
            <a:endParaRPr lang="en-US" sz="1350">
              <a:solidFill>
                <a:prstClr val="black"/>
              </a:solidFill>
              <a:latin typeface="Calibri"/>
            </a:endParaRPr>
          </a:p>
        </p:txBody>
      </p:sp>
    </p:spTree>
    <p:extLst>
      <p:ext uri="{BB962C8B-B14F-4D97-AF65-F5344CB8AC3E}">
        <p14:creationId xmlns:p14="http://schemas.microsoft.com/office/powerpoint/2010/main" val="486071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5F0241-3BEC-AE41-9431-47A127590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062645" cy="4837176"/>
          </a:xfrm>
          <a:prstGeom prst="rect">
            <a:avLst/>
          </a:prstGeom>
        </p:spPr>
      </p:pic>
      <p:sp>
        <p:nvSpPr>
          <p:cNvPr id="5" name="Rectangle 4">
            <a:extLst>
              <a:ext uri="{FF2B5EF4-FFF2-40B4-BE49-F238E27FC236}">
                <a16:creationId xmlns:a16="http://schemas.microsoft.com/office/drawing/2014/main" id="{D369CB44-9999-5343-B666-543D2922C227}"/>
              </a:ext>
            </a:extLst>
          </p:cNvPr>
          <p:cNvSpPr/>
          <p:nvPr/>
        </p:nvSpPr>
        <p:spPr>
          <a:xfrm>
            <a:off x="7306057" y="0"/>
            <a:ext cx="1682495" cy="4778231"/>
          </a:xfrm>
          <a:prstGeom prst="rect">
            <a:avLst/>
          </a:prstGeom>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The Doctor </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(Luke </a:t>
            </a:r>
            <a:r>
              <a:rPr kumimoji="0" lang="en-US" sz="1500" b="0" i="0" u="none" strike="noStrike" kern="1200" cap="none" spc="0" normalizeH="0" baseline="0" noProof="0" dirty="0" err="1">
                <a:ln>
                  <a:noFill/>
                </a:ln>
                <a:solidFill>
                  <a:prstClr val="black"/>
                </a:solidFill>
                <a:effectLst/>
                <a:uLnTx/>
                <a:uFillTx/>
                <a:latin typeface="Calibri"/>
                <a:ea typeface="+mn-ea"/>
                <a:cs typeface="+mn-cs"/>
              </a:rPr>
              <a:t>Fildes</a:t>
            </a:r>
            <a:r>
              <a:rPr kumimoji="0" lang="en-US" sz="1500" b="0" i="0" u="none" strike="noStrike" kern="1200" cap="none" spc="0" normalizeH="0" baseline="0" noProof="0" dirty="0">
                <a:ln>
                  <a:noFill/>
                </a:ln>
                <a:solidFill>
                  <a:prstClr val="black"/>
                </a:solidFill>
                <a:effectLst/>
                <a:uLnTx/>
                <a:uFillTx/>
                <a:latin typeface="Calibri"/>
                <a:ea typeface="+mn-ea"/>
                <a:cs typeface="+mn-cs"/>
              </a:rPr>
              <a:t>, 1891)</a:t>
            </a: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Inspired by MLHC keynote by</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Abraham </a:t>
            </a:r>
            <a:r>
              <a:rPr kumimoji="0" lang="en-US" sz="1350" b="0" i="0" u="none" strike="noStrike" kern="1200" cap="none" spc="0" normalizeH="0" baseline="0" noProof="0" dirty="0" err="1">
                <a:ln>
                  <a:noFill/>
                </a:ln>
                <a:solidFill>
                  <a:prstClr val="black"/>
                </a:solidFill>
                <a:effectLst/>
                <a:uLnTx/>
                <a:uFillTx/>
                <a:latin typeface="Calibri"/>
                <a:ea typeface="+mn-ea"/>
                <a:cs typeface="+mn-cs"/>
              </a:rPr>
              <a:t>Verghese</a:t>
            </a:r>
            <a:r>
              <a:rPr kumimoji="0" lang="en-US" sz="1350" b="0" i="0" u="none" strike="noStrike" kern="1200" cap="none" spc="0" normalizeH="0" baseline="0" noProof="0" dirty="0">
                <a:ln>
                  <a:noFill/>
                </a:ln>
                <a:solidFill>
                  <a:prstClr val="black"/>
                </a:solidFill>
                <a:effectLst/>
                <a:uLnTx/>
                <a:uFillTx/>
                <a:latin typeface="Calibri"/>
                <a:ea typeface="+mn-ea"/>
                <a:cs typeface="+mn-cs"/>
              </a:rPr>
              <a:t>, MD, MACP, Stanford University</a:t>
            </a:r>
          </a:p>
        </p:txBody>
      </p:sp>
    </p:spTree>
    <p:extLst>
      <p:ext uri="{BB962C8B-B14F-4D97-AF65-F5344CB8AC3E}">
        <p14:creationId xmlns:p14="http://schemas.microsoft.com/office/powerpoint/2010/main" val="34219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1AAF32-1C2F-DE42-94B8-880CDAF73D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26080" y="0"/>
            <a:ext cx="4151376" cy="4837176"/>
          </a:xfrm>
          <a:prstGeom prst="rect">
            <a:avLst/>
          </a:prstGeom>
        </p:spPr>
      </p:pic>
      <p:sp>
        <p:nvSpPr>
          <p:cNvPr id="9" name="Rectangle 8">
            <a:extLst>
              <a:ext uri="{FF2B5EF4-FFF2-40B4-BE49-F238E27FC236}">
                <a16:creationId xmlns:a16="http://schemas.microsoft.com/office/drawing/2014/main" id="{2D221CF4-8AA6-0942-A9E0-18F900549B13}"/>
              </a:ext>
            </a:extLst>
          </p:cNvPr>
          <p:cNvSpPr/>
          <p:nvPr/>
        </p:nvSpPr>
        <p:spPr>
          <a:xfrm>
            <a:off x="2761488" y="1399032"/>
            <a:ext cx="2194560" cy="3036761"/>
          </a:xfrm>
          <a:prstGeom prst="rect">
            <a:avLst/>
          </a:prstGeom>
          <a:solidFill>
            <a:srgbClr val="32282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1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1701E2AD-40D0-4B40-BAE5-94A9B692190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7" b="100000" l="10000" r="94000">
                        <a14:foregroundMark x1="44000" y1="32775" x2="44000" y2="32775"/>
                        <a14:foregroundMark x1="34667" y1="33014" x2="34667" y2="33014"/>
                        <a14:foregroundMark x1="70000" y1="83493" x2="70000" y2="83493"/>
                        <a14:backgroundMark x1="40333" y1="91866" x2="40333" y2="91866"/>
                      </a14:backgroundRemoval>
                    </a14:imgEffect>
                  </a14:imgLayer>
                </a14:imgProps>
              </a:ext>
            </a:extLst>
          </a:blip>
          <a:stretch>
            <a:fillRect/>
          </a:stretch>
        </p:blipFill>
        <p:spPr>
          <a:xfrm>
            <a:off x="2808398" y="1453896"/>
            <a:ext cx="2100741" cy="2927033"/>
          </a:xfrm>
          <a:prstGeom prst="rect">
            <a:avLst/>
          </a:prstGeom>
        </p:spPr>
      </p:pic>
      <p:sp>
        <p:nvSpPr>
          <p:cNvPr id="5" name="Rectangle 4">
            <a:extLst>
              <a:ext uri="{FF2B5EF4-FFF2-40B4-BE49-F238E27FC236}">
                <a16:creationId xmlns:a16="http://schemas.microsoft.com/office/drawing/2014/main" id="{D369CB44-9999-5343-B666-543D2922C227}"/>
              </a:ext>
            </a:extLst>
          </p:cNvPr>
          <p:cNvSpPr/>
          <p:nvPr/>
        </p:nvSpPr>
        <p:spPr>
          <a:xfrm>
            <a:off x="7306057" y="0"/>
            <a:ext cx="1682495" cy="4778231"/>
          </a:xfrm>
          <a:prstGeom prst="rect">
            <a:avLst/>
          </a:prstGeom>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Doctor,</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circa 2018</a:t>
            </a: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Inspired by MLHC keynote by</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Abraham </a:t>
            </a:r>
            <a:r>
              <a:rPr kumimoji="0" lang="en-US" sz="1350" b="0" i="0" u="none" strike="noStrike" kern="1200" cap="none" spc="0" normalizeH="0" baseline="0" noProof="0" dirty="0" err="1">
                <a:ln>
                  <a:noFill/>
                </a:ln>
                <a:solidFill>
                  <a:prstClr val="black"/>
                </a:solidFill>
                <a:effectLst/>
                <a:uLnTx/>
                <a:uFillTx/>
                <a:latin typeface="Calibri"/>
                <a:ea typeface="+mn-ea"/>
                <a:cs typeface="+mn-cs"/>
              </a:rPr>
              <a:t>Verghese</a:t>
            </a:r>
            <a:r>
              <a:rPr kumimoji="0" lang="en-US" sz="1350" b="0" i="0" u="none" strike="noStrike" kern="1200" cap="none" spc="0" normalizeH="0" baseline="0" noProof="0" dirty="0">
                <a:ln>
                  <a:noFill/>
                </a:ln>
                <a:solidFill>
                  <a:prstClr val="black"/>
                </a:solidFill>
                <a:effectLst/>
                <a:uLnTx/>
                <a:uFillTx/>
                <a:latin typeface="Calibri"/>
                <a:ea typeface="+mn-ea"/>
                <a:cs typeface="+mn-cs"/>
              </a:rPr>
              <a:t>, MD, MACP, Stanford University</a:t>
            </a:r>
          </a:p>
        </p:txBody>
      </p:sp>
      <p:pic>
        <p:nvPicPr>
          <p:cNvPr id="6" name="Picture 5">
            <a:extLst>
              <a:ext uri="{FF2B5EF4-FFF2-40B4-BE49-F238E27FC236}">
                <a16:creationId xmlns:a16="http://schemas.microsoft.com/office/drawing/2014/main" id="{83B1AABD-DAA0-DA47-BF3B-EDB91C326B9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0"/>
            <a:ext cx="2926080" cy="4837176"/>
          </a:xfrm>
          <a:prstGeom prst="rect">
            <a:avLst/>
          </a:prstGeom>
        </p:spPr>
      </p:pic>
    </p:spTree>
    <p:extLst>
      <p:ext uri="{BB962C8B-B14F-4D97-AF65-F5344CB8AC3E}">
        <p14:creationId xmlns:p14="http://schemas.microsoft.com/office/powerpoint/2010/main" val="278989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woman sitting at a typewrit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64615" y="1433629"/>
            <a:ext cx="5605975" cy="31533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4736" y="3254141"/>
            <a:ext cx="1953671" cy="1131079"/>
          </a:xfrm>
          <a:prstGeom prst="rect">
            <a:avLst/>
          </a:prstGeom>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Noe Text"/>
                <a:ea typeface="+mn-ea"/>
                <a:cs typeface="+mn-cs"/>
              </a:rPr>
              <a:t>The Burnout Crisis in American Medicine</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Noe Text"/>
                <a:ea typeface="+mn-ea"/>
                <a:cs typeface="+mn-cs"/>
              </a:rPr>
              <a:t>Rena Xu</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Noe Text"/>
                <a:ea typeface="+mn-ea"/>
                <a:cs typeface="+mn-cs"/>
              </a:rPr>
              <a:t>The Atlantic</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Noe Text"/>
                <a:ea typeface="+mn-ea"/>
                <a:cs typeface="+mn-cs"/>
              </a:rPr>
              <a:t>May 11, 2018</a:t>
            </a:r>
          </a:p>
        </p:txBody>
      </p:sp>
      <p:sp>
        <p:nvSpPr>
          <p:cNvPr id="4" name="Title 1"/>
          <p:cNvSpPr txBox="1">
            <a:spLocks/>
          </p:cNvSpPr>
          <p:nvPr/>
        </p:nvSpPr>
        <p:spPr>
          <a:xfrm>
            <a:off x="164892" y="93553"/>
            <a:ext cx="8229600" cy="85725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1A57"/>
                </a:solidFill>
                <a:effectLst/>
                <a:uLnTx/>
                <a:uFillTx/>
                <a:latin typeface="Helvetica"/>
                <a:ea typeface="+mj-ea"/>
                <a:cs typeface="+mj-cs"/>
              </a:rPr>
              <a:t>Reducing Burden and Restoring Patient-Provider Interaction</a:t>
            </a:r>
          </a:p>
        </p:txBody>
      </p:sp>
    </p:spTree>
    <p:extLst>
      <p:ext uri="{BB962C8B-B14F-4D97-AF65-F5344CB8AC3E}">
        <p14:creationId xmlns:p14="http://schemas.microsoft.com/office/powerpoint/2010/main" val="117786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4070" y="1089129"/>
            <a:ext cx="4920863" cy="2617899"/>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042" y="1964781"/>
            <a:ext cx="3020255" cy="2011490"/>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428285" y="861076"/>
            <a:ext cx="2715768" cy="923330"/>
          </a:xfrm>
          <a:prstGeom prst="rect">
            <a:avLst/>
          </a:prstGeom>
        </p:spPr>
        <p:txBody>
          <a:bodyPr wrap="square">
            <a:spAutoFit/>
          </a:bodyPr>
          <a:lstStyle/>
          <a:p>
            <a:pPr algn="ctr"/>
            <a:r>
              <a:rPr lang="en-US" sz="1350" b="1" dirty="0">
                <a:solidFill>
                  <a:srgbClr val="212326"/>
                </a:solidFill>
                <a:latin typeface="freight-sans-pro"/>
              </a:rPr>
              <a:t>Maternal Health </a:t>
            </a:r>
            <a:r>
              <a:rPr lang="en-US" sz="1350" b="1" dirty="0" err="1">
                <a:solidFill>
                  <a:srgbClr val="212326"/>
                </a:solidFill>
                <a:latin typeface="freight-sans-pro"/>
              </a:rPr>
              <a:t>HelpDesk</a:t>
            </a:r>
            <a:r>
              <a:rPr lang="en-US" sz="1350" b="1" dirty="0">
                <a:solidFill>
                  <a:srgbClr val="212326"/>
                </a:solidFill>
                <a:latin typeface="freight-sans-pro"/>
              </a:rPr>
              <a:t>:</a:t>
            </a:r>
          </a:p>
          <a:p>
            <a:pPr algn="ctr"/>
            <a:endParaRPr lang="en-US" sz="1350" b="1" dirty="0">
              <a:solidFill>
                <a:srgbClr val="212326"/>
              </a:solidFill>
              <a:latin typeface="freight-sans-pro"/>
            </a:endParaRPr>
          </a:p>
          <a:p>
            <a:pPr algn="ctr"/>
            <a:r>
              <a:rPr lang="en-US" sz="1350" b="1" dirty="0">
                <a:solidFill>
                  <a:srgbClr val="212326"/>
                </a:solidFill>
                <a:latin typeface="freight-sans-pro"/>
              </a:rPr>
              <a:t>2 million women connected to </a:t>
            </a:r>
            <a:r>
              <a:rPr lang="en-US" sz="1350" b="1" dirty="0" err="1">
                <a:solidFill>
                  <a:srgbClr val="212326"/>
                </a:solidFill>
                <a:latin typeface="freight-sans-pro"/>
              </a:rPr>
              <a:t>NDoH</a:t>
            </a:r>
            <a:r>
              <a:rPr lang="en-US" sz="1350" b="1" dirty="0">
                <a:solidFill>
                  <a:srgbClr val="212326"/>
                </a:solidFill>
                <a:latin typeface="freight-sans-pro"/>
              </a:rPr>
              <a:t> staff via SMS</a:t>
            </a:r>
            <a:endParaRPr lang="en-US" sz="1350" dirty="0">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7299203" y="3707029"/>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523401" y="4184934"/>
            <a:ext cx="6131935" cy="461665"/>
          </a:xfrm>
          <a:prstGeom prst="rect">
            <a:avLst/>
          </a:prstGeom>
          <a:noFill/>
        </p:spPr>
        <p:txBody>
          <a:bodyPr wrap="none" rtlCol="0">
            <a:spAutoFit/>
          </a:bodyPr>
          <a:lstStyle/>
          <a:p>
            <a:r>
              <a:rPr lang="en-US" sz="24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8629" y="962172"/>
            <a:ext cx="3595133" cy="1912610"/>
          </a:xfrm>
          <a:prstGeom prst="rect">
            <a:avLst/>
          </a:prstGeom>
        </p:spPr>
      </p:pic>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955" y="1089129"/>
            <a:ext cx="3020255" cy="2011490"/>
          </a:xfrm>
          <a:prstGeom prst="rect">
            <a:avLst/>
          </a:prstGeom>
        </p:spPr>
      </p:pic>
      <p:sp>
        <p:nvSpPr>
          <p:cNvPr id="7" name="Rectangle 6">
            <a:extLst>
              <a:ext uri="{FF2B5EF4-FFF2-40B4-BE49-F238E27FC236}">
                <a16:creationId xmlns:a16="http://schemas.microsoft.com/office/drawing/2014/main" id="{6D48AE61-F0ED-384B-9E2C-BD7F3C5A231F}"/>
              </a:ext>
            </a:extLst>
          </p:cNvPr>
          <p:cNvSpPr/>
          <p:nvPr/>
        </p:nvSpPr>
        <p:spPr>
          <a:xfrm>
            <a:off x="7252865" y="2846704"/>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115077" y="3890430"/>
            <a:ext cx="6913846" cy="830997"/>
          </a:xfrm>
          <a:prstGeom prst="rect">
            <a:avLst/>
          </a:prstGeom>
          <a:noFill/>
        </p:spPr>
        <p:txBody>
          <a:bodyPr wrap="square" rtlCol="0">
            <a:spAutoFit/>
          </a:bodyPr>
          <a:lstStyle/>
          <a:p>
            <a:pPr algn="ctr"/>
            <a:r>
              <a:rPr lang="en-US" sz="2400" dirty="0">
                <a:solidFill>
                  <a:srgbClr val="FF0000"/>
                </a:solidFill>
              </a:rPr>
              <a:t>Can we use a standard predictive model </a:t>
            </a:r>
          </a:p>
          <a:p>
            <a:pPr algn="ctr"/>
            <a:r>
              <a:rPr lang="en-US" sz="2400" dirty="0">
                <a:solidFill>
                  <a:srgbClr val="FF0000"/>
                </a:solidFill>
              </a:rPr>
              <a:t>setup to solve this problem?</a:t>
            </a:r>
          </a:p>
        </p:txBody>
      </p:sp>
      <p:sp>
        <p:nvSpPr>
          <p:cNvPr id="9" name="Title 1">
            <a:extLst>
              <a:ext uri="{FF2B5EF4-FFF2-40B4-BE49-F238E27FC236}">
                <a16:creationId xmlns:a16="http://schemas.microsoft.com/office/drawing/2014/main" id="{0F7E80F5-613B-C741-B35C-653641E4E56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spTree>
    <p:extLst>
      <p:ext uri="{BB962C8B-B14F-4D97-AF65-F5344CB8AC3E}">
        <p14:creationId xmlns:p14="http://schemas.microsoft.com/office/powerpoint/2010/main" val="129189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A Simple Predictive Model: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2301571" y="4314966"/>
            <a:ext cx="4587859" cy="396583"/>
          </a:xfrm>
          <a:prstGeom prst="rect">
            <a:avLst/>
          </a:prstGeom>
          <a:noFill/>
        </p:spPr>
        <p:txBody>
          <a:bodyPr wrap="none" rtlCol="0">
            <a:spAutoFit/>
          </a:bodyPr>
          <a:lstStyle/>
          <a:p>
            <a:r>
              <a:rPr lang="en-US" sz="1977" dirty="0"/>
              <a:t>End goal: predict</a:t>
            </a:r>
            <a:r>
              <a:rPr lang="en-US" sz="1977" i="1" dirty="0"/>
              <a:t> </a:t>
            </a:r>
            <a:r>
              <a:rPr lang="en-US" sz="1977" dirty="0">
                <a:latin typeface="Times New Roman" panose="02020603050405020304" pitchFamily="18" charset="0"/>
                <a:cs typeface="Times New Roman" panose="02020603050405020304" pitchFamily="18" charset="0"/>
              </a:rPr>
              <a:t>odds of hospital mortality</a:t>
            </a:r>
            <a:endParaRPr lang="en-US" sz="1977"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323179"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6440410"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157747" y="3066435"/>
            <a:ext cx="1880762" cy="396583"/>
          </a:xfrm>
          <a:prstGeom prst="rect">
            <a:avLst/>
          </a:prstGeom>
          <a:noFill/>
        </p:spPr>
        <p:txBody>
          <a:bodyPr wrap="square" rtlCol="0">
            <a:spAutoFit/>
          </a:bodyPr>
          <a:lstStyle/>
          <a:p>
            <a:pPr algn="r"/>
            <a:r>
              <a:rPr lang="en-US" sz="1977"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700180" y="3066435"/>
            <a:ext cx="1880762" cy="396583"/>
          </a:xfrm>
          <a:prstGeom prst="rect">
            <a:avLst/>
          </a:prstGeom>
          <a:noFill/>
        </p:spPr>
        <p:txBody>
          <a:bodyPr wrap="square" rtlCol="0">
            <a:spAutoFit/>
          </a:bodyPr>
          <a:lstStyle/>
          <a:p>
            <a:pPr algn="r"/>
            <a:r>
              <a:rPr lang="en-US" sz="1977"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242613" y="3064566"/>
            <a:ext cx="1880762" cy="396583"/>
          </a:xfrm>
          <a:prstGeom prst="rect">
            <a:avLst/>
          </a:prstGeom>
          <a:noFill/>
        </p:spPr>
        <p:txBody>
          <a:bodyPr wrap="square" rtlCol="0">
            <a:spAutoFit/>
          </a:bodyPr>
          <a:lstStyle/>
          <a:p>
            <a:pPr algn="r"/>
            <a:r>
              <a:rPr lang="en-US" sz="1977"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1785046" y="3064566"/>
            <a:ext cx="1880762" cy="396583"/>
          </a:xfrm>
          <a:prstGeom prst="rect">
            <a:avLst/>
          </a:prstGeom>
          <a:noFill/>
        </p:spPr>
        <p:txBody>
          <a:bodyPr wrap="square" rtlCol="0">
            <a:spAutoFit/>
          </a:bodyPr>
          <a:lstStyle/>
          <a:p>
            <a:pPr algn="r"/>
            <a:r>
              <a:rPr lang="en-US" sz="1977"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2327479" y="3064564"/>
            <a:ext cx="1880762" cy="396583"/>
          </a:xfrm>
          <a:prstGeom prst="rect">
            <a:avLst/>
          </a:prstGeom>
          <a:noFill/>
        </p:spPr>
        <p:txBody>
          <a:bodyPr wrap="square" rtlCol="0">
            <a:spAutoFit/>
          </a:bodyPr>
          <a:lstStyle/>
          <a:p>
            <a:pPr algn="r"/>
            <a:r>
              <a:rPr lang="en-US" sz="1977"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2869912" y="3064564"/>
            <a:ext cx="1880762" cy="396583"/>
          </a:xfrm>
          <a:prstGeom prst="rect">
            <a:avLst/>
          </a:prstGeom>
          <a:noFill/>
        </p:spPr>
        <p:txBody>
          <a:bodyPr wrap="square" rtlCol="0">
            <a:spAutoFit/>
          </a:bodyPr>
          <a:lstStyle/>
          <a:p>
            <a:pPr algn="r"/>
            <a:r>
              <a:rPr lang="en-US" sz="1977"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3412345" y="3062694"/>
            <a:ext cx="1880762" cy="396583"/>
          </a:xfrm>
          <a:prstGeom prst="rect">
            <a:avLst/>
          </a:prstGeom>
          <a:noFill/>
        </p:spPr>
        <p:txBody>
          <a:bodyPr wrap="square" rtlCol="0">
            <a:spAutoFit/>
          </a:bodyPr>
          <a:lstStyle/>
          <a:p>
            <a:pPr algn="r"/>
            <a:r>
              <a:rPr lang="en-US" sz="1977"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3954780" y="3064563"/>
            <a:ext cx="1880762" cy="396583"/>
          </a:xfrm>
          <a:prstGeom prst="rect">
            <a:avLst/>
          </a:prstGeom>
          <a:noFill/>
        </p:spPr>
        <p:txBody>
          <a:bodyPr wrap="square" rtlCol="0">
            <a:spAutoFit/>
          </a:bodyPr>
          <a:lstStyle/>
          <a:p>
            <a:pPr algn="r"/>
            <a:r>
              <a:rPr lang="en-US" sz="1977"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5273812" y="3067646"/>
            <a:ext cx="1880762" cy="396583"/>
          </a:xfrm>
          <a:prstGeom prst="rect">
            <a:avLst/>
          </a:prstGeom>
          <a:noFill/>
        </p:spPr>
        <p:txBody>
          <a:bodyPr wrap="square" rtlCol="0">
            <a:spAutoFit/>
          </a:bodyPr>
          <a:lstStyle/>
          <a:p>
            <a:pPr algn="r"/>
            <a:r>
              <a:rPr lang="en-US" sz="1977" dirty="0"/>
              <a:t>Survival</a:t>
            </a:r>
          </a:p>
        </p:txBody>
      </p:sp>
      <p:sp>
        <p:nvSpPr>
          <p:cNvPr id="15" name="Right Brace 14"/>
          <p:cNvSpPr/>
          <p:nvPr/>
        </p:nvSpPr>
        <p:spPr>
          <a:xfrm rot="16200000">
            <a:off x="3337099" y="-613518"/>
            <a:ext cx="310346" cy="4338186"/>
          </a:xfrm>
          <a:prstGeom prst="rightBrace">
            <a:avLst>
              <a:gd name="adj1" fmla="val 3782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3" name="TextBox 2"/>
          <p:cNvSpPr txBox="1"/>
          <p:nvPr/>
        </p:nvSpPr>
        <p:spPr>
          <a:xfrm>
            <a:off x="3262520" y="992758"/>
            <a:ext cx="506870" cy="369332"/>
          </a:xfrm>
          <a:prstGeom prst="rect">
            <a:avLst/>
          </a:prstGeom>
          <a:noFill/>
        </p:spPr>
        <p:txBody>
          <a:bodyPr wrap="none" rtlCol="0">
            <a:spAutoFit/>
          </a:bodyPr>
          <a:lstStyle/>
          <a:p>
            <a:r>
              <a:rPr lang="en-US" dirty="0">
                <a:solidFill>
                  <a:schemeClr val="accent2"/>
                </a:solidFill>
              </a:rPr>
              <a:t>???</a:t>
            </a:r>
          </a:p>
        </p:txBody>
      </p:sp>
    </p:spTree>
    <p:extLst>
      <p:ext uri="{BB962C8B-B14F-4D97-AF65-F5344CB8AC3E}">
        <p14:creationId xmlns:p14="http://schemas.microsoft.com/office/powerpoint/2010/main" val="161695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355083"/>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786386"/>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360250"/>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781219"/>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20735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633491"/>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298227"/>
            <a:ext cx="821448"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724363"/>
            <a:ext cx="886762"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724363"/>
            <a:ext cx="6974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298227"/>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907983"/>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914634"/>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5953300" y="1520111"/>
                <a:ext cx="2733500" cy="1005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5953300" y="1520111"/>
                <a:ext cx="2733500" cy="1005083"/>
              </a:xfrm>
              <a:prstGeom prst="rect">
                <a:avLst/>
              </a:prstGeom>
              <a:blipFill>
                <a:blip r:embed="rId4"/>
                <a:stretch>
                  <a:fillRect l="-2315" t="-2500" b="-10000"/>
                </a:stretch>
              </a:blipFill>
            </p:spPr>
            <p:txBody>
              <a:bodyPr/>
              <a:lstStyle/>
              <a:p>
                <a:r>
                  <a:rPr lang="en-US">
                    <a:noFill/>
                  </a:rPr>
                  <a:t> </a:t>
                </a:r>
              </a:p>
            </p:txBody>
          </p:sp>
        </mc:Fallback>
      </mc:AlternateContent>
    </p:spTree>
    <p:extLst>
      <p:ext uri="{BB962C8B-B14F-4D97-AF65-F5344CB8AC3E}">
        <p14:creationId xmlns:p14="http://schemas.microsoft.com/office/powerpoint/2010/main" val="157144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3178716" y="467266"/>
            <a:ext cx="262758" cy="4338186"/>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083537" y="2908291"/>
            <a:ext cx="2240351"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6386821" y="2458390"/>
            <a:ext cx="2003517"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273844"/>
            <a:ext cx="9144000" cy="994172"/>
          </a:xfrm>
        </p:spPr>
        <p:txBody>
          <a:bodyPr>
            <a:normAutofit/>
          </a:bodyPr>
          <a:lstStyle/>
          <a:p>
            <a:pPr algn="ctr"/>
            <a:r>
              <a:rPr lang="en-US" dirty="0"/>
              <a:t>Lecture 1: what is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3395818" y="395267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141002"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6258233"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9" name="TextBox 8">
            <a:extLst>
              <a:ext uri="{FF2B5EF4-FFF2-40B4-BE49-F238E27FC236}">
                <a16:creationId xmlns:a16="http://schemas.microsoft.com/office/drawing/2014/main" id="{631DA775-F5D2-E546-A95B-E91F1BD8FE0D}"/>
              </a:ext>
            </a:extLst>
          </p:cNvPr>
          <p:cNvSpPr txBox="1"/>
          <p:nvPr/>
        </p:nvSpPr>
        <p:spPr>
          <a:xfrm>
            <a:off x="0" y="4866501"/>
            <a:ext cx="2841172"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-&gt; Brief review</a:t>
            </a:r>
          </a:p>
        </p:txBody>
      </p:sp>
    </p:spTree>
    <p:extLst>
      <p:ext uri="{BB962C8B-B14F-4D97-AF65-F5344CB8AC3E}">
        <p14:creationId xmlns:p14="http://schemas.microsoft.com/office/powerpoint/2010/main" val="80383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5953300" y="1520111"/>
                <a:ext cx="2733500" cy="3439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5953300" y="1520111"/>
                <a:ext cx="2733500" cy="3439083"/>
              </a:xfrm>
              <a:prstGeom prst="rect">
                <a:avLst/>
              </a:prstGeom>
              <a:blipFill>
                <a:blip r:embed="rId3"/>
                <a:stretch>
                  <a:fillRect l="-2315" t="-7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129615"/>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560918"/>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134782"/>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555751"/>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981887"/>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2408023"/>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072759"/>
            <a:ext cx="65453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498895"/>
            <a:ext cx="68635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498895"/>
            <a:ext cx="5450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682515"/>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689166"/>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205979"/>
                <a:ext cx="8229600" cy="857250"/>
              </a:xfrm>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5"/>
                <a:stretch>
                  <a:fillRect l="-2006" t="-16176"/>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4268280"/>
            <a:ext cx="3241044" cy="330056"/>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982789"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4839711"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645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156794"/>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588097"/>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161961"/>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582930"/>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00906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435201"/>
            <a:ext cx="3241044" cy="330056"/>
          </a:xfrm>
          <a:prstGeom prst="rect">
            <a:avLst/>
          </a:prstGeom>
        </p:spPr>
      </p:pic>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4295458"/>
            <a:ext cx="3241044" cy="330056"/>
          </a:xfrm>
          <a:prstGeom prst="rect">
            <a:avLst/>
          </a:prstGeom>
        </p:spPr>
      </p:pic>
      <p:sp>
        <p:nvSpPr>
          <p:cNvPr id="3" name="TextBox 2"/>
          <p:cNvSpPr txBox="1"/>
          <p:nvPr/>
        </p:nvSpPr>
        <p:spPr>
          <a:xfrm>
            <a:off x="1342641" y="1129615"/>
            <a:ext cx="3871209" cy="3554819"/>
          </a:xfrm>
          <a:prstGeom prst="rect">
            <a:avLst/>
          </a:prstGeom>
          <a:solidFill>
            <a:schemeClr val="bg1"/>
          </a:solidFill>
        </p:spPr>
        <p:txBody>
          <a:bodyPr wrap="square" rtlCol="0">
            <a:spAutoFit/>
          </a:bodyPr>
          <a:lstStyle/>
          <a:p>
            <a:r>
              <a:rPr lang="en-US" sz="1500" dirty="0"/>
              <a:t>What helps with morning sickness?</a:t>
            </a:r>
          </a:p>
          <a:p>
            <a:endParaRPr lang="en-US" sz="1500" dirty="0"/>
          </a:p>
          <a:p>
            <a:r>
              <a:rPr lang="en-US" sz="1500" dirty="0"/>
              <a:t>How many months should I breastfeed?</a:t>
            </a:r>
          </a:p>
          <a:p>
            <a:endParaRPr lang="en-US" sz="1500" dirty="0"/>
          </a:p>
          <a:p>
            <a:r>
              <a:rPr lang="en-US" sz="1500" dirty="0"/>
              <a:t>I passed out and Mom said I was shaking</a:t>
            </a:r>
          </a:p>
          <a:p>
            <a:endParaRPr lang="en-US" sz="1500" dirty="0"/>
          </a:p>
          <a:p>
            <a:r>
              <a:rPr lang="en-US" sz="1500" dirty="0"/>
              <a:t>Where is the nearest clinic?</a:t>
            </a:r>
          </a:p>
          <a:p>
            <a:endParaRPr lang="en-US" sz="1500" dirty="0"/>
          </a:p>
          <a:p>
            <a:endParaRPr lang="en-US" sz="1500" dirty="0"/>
          </a:p>
          <a:p>
            <a:r>
              <a:rPr lang="en-US" sz="1500" dirty="0"/>
              <a:t>I am having heavy bleeding, what should I do?</a:t>
            </a:r>
          </a:p>
          <a:p>
            <a:endParaRPr lang="en-US" sz="1500" dirty="0"/>
          </a:p>
          <a:p>
            <a:r>
              <a:rPr lang="en-US" sz="1500" dirty="0"/>
              <a:t>What foods should I eat while pregnant?</a:t>
            </a:r>
          </a:p>
          <a:p>
            <a:endParaRPr lang="en-US" sz="1500" dirty="0"/>
          </a:p>
          <a:p>
            <a:endParaRPr lang="en-US" sz="1500" dirty="0"/>
          </a:p>
          <a:p>
            <a:r>
              <a:rPr lang="en-US" sz="1500" dirty="0"/>
              <a:t>My heart is racing and I can’t catch my breath</a:t>
            </a:r>
          </a:p>
        </p:txBody>
      </p:sp>
      <p:sp>
        <p:nvSpPr>
          <p:cNvPr id="43" name="TextBox 42">
            <a:extLst>
              <a:ext uri="{FF2B5EF4-FFF2-40B4-BE49-F238E27FC236}">
                <a16:creationId xmlns:a16="http://schemas.microsoft.com/office/drawing/2014/main" id="{CC32AC06-632F-43A5-BCC3-B6853BF55ED1}"/>
              </a:ext>
            </a:extLst>
          </p:cNvPr>
          <p:cNvSpPr txBox="1"/>
          <p:nvPr/>
        </p:nvSpPr>
        <p:spPr>
          <a:xfrm>
            <a:off x="708777"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6366372" y="1855693"/>
                <a:ext cx="2727536" cy="3134833"/>
              </a:xfrm>
              <a:prstGeom prst="rect">
                <a:avLst/>
              </a:prstGeom>
              <a:noFill/>
            </p:spPr>
            <p:txBody>
              <a:bodyPr wrap="square" rtlCol="0">
                <a:spAutoFit/>
              </a:bodyPr>
              <a:lstStyle/>
              <a:p>
                <a14:m>
                  <m:oMath xmlns:m="http://schemas.openxmlformats.org/officeDocument/2006/math">
                    <m:r>
                      <a:rPr lang="en-US" sz="1977" i="1" dirty="0">
                        <a:latin typeface="Cambria Math" panose="02040503050406030204" pitchFamily="18" charset="0"/>
                      </a:rPr>
                      <m:t>𝑦</m:t>
                    </m:r>
                    <m:r>
                      <a:rPr lang="en-US" sz="1977" i="1" baseline="-25000" dirty="0">
                        <a:latin typeface="Cambria Math" panose="02040503050406030204" pitchFamily="18" charset="0"/>
                      </a:rPr>
                      <m:t>𝑖</m:t>
                    </m:r>
                  </m:oMath>
                </a14:m>
                <a:r>
                  <a:rPr lang="en-US" sz="1977" dirty="0"/>
                  <a:t>: Urgent or </a:t>
                </a:r>
              </a:p>
              <a:p>
                <a:r>
                  <a:rPr lang="en-US" sz="1977" dirty="0"/>
                  <a:t>Not Urgent?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6366372" y="1855693"/>
                <a:ext cx="2727536" cy="3134833"/>
              </a:xfrm>
              <a:prstGeom prst="rect">
                <a:avLst/>
              </a:prstGeom>
              <a:blipFill>
                <a:blip r:embed="rId4"/>
                <a:stretch>
                  <a:fillRect l="-2315" t="-80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E6BEB0E-7CAC-2C4B-BE3C-0FC7BB528639}"/>
              </a:ext>
            </a:extLst>
          </p:cNvPr>
          <p:cNvSpPr txBox="1"/>
          <p:nvPr/>
        </p:nvSpPr>
        <p:spPr>
          <a:xfrm>
            <a:off x="708777" y="3072759"/>
            <a:ext cx="63386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708777"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708777" y="3498895"/>
            <a:ext cx="586106"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708777"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708777"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5655261" y="3498895"/>
            <a:ext cx="711111"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5655260"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5655261"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5655261"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5655261"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5655261"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952630" y="2709858"/>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256009" y="2687594"/>
            <a:ext cx="423514" cy="507831"/>
          </a:xfrm>
          <a:prstGeom prst="rect">
            <a:avLst/>
          </a:prstGeom>
          <a:noFill/>
        </p:spPr>
        <p:txBody>
          <a:bodyPr wrap="none" rtlCol="0">
            <a:spAutoFit/>
          </a:bodyPr>
          <a:lstStyle/>
          <a:p>
            <a:r>
              <a:rPr lang="en-US" sz="2700" dirty="0"/>
              <a:t>…</a:t>
            </a:r>
          </a:p>
        </p:txBody>
      </p:sp>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38324"/>
            <a:ext cx="8229600" cy="857250"/>
          </a:xfrm>
        </p:spPr>
        <p:txBody>
          <a:bodyPr>
            <a:normAutofit/>
          </a:bodyPr>
          <a:lstStyle/>
          <a:p>
            <a:r>
              <a:rPr lang="en-US" dirty="0"/>
              <a:t>This time, our training data is text</a:t>
            </a:r>
          </a:p>
        </p:txBody>
      </p:sp>
      <p:sp>
        <p:nvSpPr>
          <p:cNvPr id="34" name="TextBox 33">
            <a:extLst>
              <a:ext uri="{FF2B5EF4-FFF2-40B4-BE49-F238E27FC236}">
                <a16:creationId xmlns:a16="http://schemas.microsoft.com/office/drawing/2014/main" id="{791F0AF4-9E4E-2442-8A67-44BD0BC3EABF}"/>
              </a:ext>
            </a:extLst>
          </p:cNvPr>
          <p:cNvSpPr txBox="1"/>
          <p:nvPr/>
        </p:nvSpPr>
        <p:spPr>
          <a:xfrm>
            <a:off x="676957" y="4206256"/>
            <a:ext cx="66568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5655260" y="4206256"/>
            <a:ext cx="848785"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76290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5B1F-FF3B-0343-BF72-5E560AFB1433}"/>
              </a:ext>
            </a:extLst>
          </p:cNvPr>
          <p:cNvSpPr>
            <a:spLocks noGrp="1"/>
          </p:cNvSpPr>
          <p:nvPr>
            <p:ph type="title"/>
          </p:nvPr>
        </p:nvSpPr>
        <p:spPr/>
        <p:txBody>
          <a:bodyPr/>
          <a:lstStyle/>
          <a:p>
            <a:r>
              <a:rPr lang="en-US" dirty="0"/>
              <a:t>We need numbers, not words</a:t>
            </a:r>
          </a:p>
        </p:txBody>
      </p:sp>
      <p:sp>
        <p:nvSpPr>
          <p:cNvPr id="3" name="Content Placeholder 2">
            <a:extLst>
              <a:ext uri="{FF2B5EF4-FFF2-40B4-BE49-F238E27FC236}">
                <a16:creationId xmlns:a16="http://schemas.microsoft.com/office/drawing/2014/main" id="{650C32A1-FAC9-DF4D-9BCD-37F50B6AA074}"/>
              </a:ext>
            </a:extLst>
          </p:cNvPr>
          <p:cNvSpPr>
            <a:spLocks noGrp="1"/>
          </p:cNvSpPr>
          <p:nvPr>
            <p:ph idx="1"/>
          </p:nvPr>
        </p:nvSpPr>
        <p:spPr>
          <a:xfrm>
            <a:off x="457200" y="1612557"/>
            <a:ext cx="8229600" cy="2982066"/>
          </a:xfrm>
        </p:spPr>
        <p:txBody>
          <a:bodyPr/>
          <a:lstStyle/>
          <a:p>
            <a:r>
              <a:rPr lang="en-US" b="1" dirty="0">
                <a:solidFill>
                  <a:schemeClr val="tx1"/>
                </a:solidFill>
              </a:rPr>
              <a:t>Can we convert our text to a </a:t>
            </a:r>
            <a:br>
              <a:rPr lang="en-US" b="1" dirty="0">
                <a:solidFill>
                  <a:schemeClr val="tx1"/>
                </a:solidFill>
              </a:rPr>
            </a:br>
            <a:r>
              <a:rPr lang="en-US" b="1" dirty="0">
                <a:solidFill>
                  <a:schemeClr val="tx1"/>
                </a:solidFill>
              </a:rPr>
              <a:t>vector or sequence of numbers?</a:t>
            </a:r>
          </a:p>
          <a:p>
            <a:endParaRPr lang="en-US" dirty="0"/>
          </a:p>
          <a:p>
            <a:r>
              <a:rPr lang="en-US" dirty="0"/>
              <a:t>If yes, we can use logistic regression (or any other predictive model)!</a:t>
            </a:r>
          </a:p>
        </p:txBody>
      </p:sp>
    </p:spTree>
    <p:extLst>
      <p:ext uri="{BB962C8B-B14F-4D97-AF65-F5344CB8AC3E}">
        <p14:creationId xmlns:p14="http://schemas.microsoft.com/office/powerpoint/2010/main" val="3961139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233998"/>
            <a:ext cx="8090587" cy="857250"/>
          </a:xfrm>
        </p:spPr>
        <p:txBody>
          <a:bodyPr>
            <a:noAutofit/>
          </a:bodyPr>
          <a:lstStyle/>
          <a:p>
            <a:pPr algn="l"/>
            <a:r>
              <a:rPr lang="en-US" sz="3600" dirty="0"/>
              <a:t>First try: count words in each SMS</a:t>
            </a:r>
            <a:br>
              <a:rPr lang="en-US" sz="3600" dirty="0"/>
            </a:br>
            <a:r>
              <a:rPr lang="en-US" sz="3600" dirty="0"/>
              <a:t>Step 1: </a:t>
            </a:r>
            <a:r>
              <a:rPr lang="en-US" sz="3600" u="sng" dirty="0"/>
              <a:t>Define a </a:t>
            </a:r>
            <a:r>
              <a:rPr lang="en-US" sz="3600" b="1" u="sng" dirty="0"/>
              <a:t>vocabulary</a:t>
            </a:r>
            <a:r>
              <a:rPr lang="en-US" sz="3600" u="sng" dirty="0"/>
              <a:t> of words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4619" y="2609084"/>
            <a:ext cx="3170396" cy="1251122"/>
          </a:xfrm>
          <a:prstGeom prst="rect">
            <a:avLst/>
          </a:prstGeom>
        </p:spPr>
      </p:pic>
      <p:sp>
        <p:nvSpPr>
          <p:cNvPr id="8" name="Right Arrow 7"/>
          <p:cNvSpPr/>
          <p:nvPr/>
        </p:nvSpPr>
        <p:spPr>
          <a:xfrm>
            <a:off x="3447535" y="2877844"/>
            <a:ext cx="1955457" cy="713603"/>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list of all words </a:t>
            </a:r>
          </a:p>
          <a:p>
            <a:pPr algn="ctr"/>
            <a:r>
              <a:rPr lang="en-US" sz="1200" dirty="0"/>
              <a:t>(in no particular order)</a:t>
            </a:r>
          </a:p>
        </p:txBody>
      </p:sp>
      <p:sp>
        <p:nvSpPr>
          <p:cNvPr id="22" name="TextBox 21"/>
          <p:cNvSpPr txBox="1"/>
          <p:nvPr/>
        </p:nvSpPr>
        <p:spPr>
          <a:xfrm>
            <a:off x="5696454" y="2369024"/>
            <a:ext cx="3200411" cy="1754326"/>
          </a:xfrm>
          <a:prstGeom prst="rect">
            <a:avLst/>
          </a:prstGeom>
          <a:noFill/>
        </p:spPr>
        <p:txBody>
          <a:bodyPr wrap="square" numCol="3"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Tree>
    <p:extLst>
      <p:ext uri="{BB962C8B-B14F-4D97-AF65-F5344CB8AC3E}">
        <p14:creationId xmlns:p14="http://schemas.microsoft.com/office/powerpoint/2010/main" val="408112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05396" y="-680636"/>
            <a:ext cx="1047205"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306033" y="1877937"/>
            <a:ext cx="2658869" cy="300082"/>
          </a:xfrm>
          <a:prstGeom prst="rect">
            <a:avLst/>
          </a:prstGeom>
          <a:noFill/>
        </p:spPr>
        <p:txBody>
          <a:bodyPr wrap="none" rtlCol="0">
            <a:spAutoFit/>
          </a:bodyPr>
          <a:lstStyle/>
          <a:p>
            <a:r>
              <a:rPr lang="en-US" sz="1350" dirty="0"/>
              <a:t>What helps with morning sickness?</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687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4" y="-730122"/>
            <a:ext cx="994170"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114010" y="1877937"/>
            <a:ext cx="3037691" cy="300082"/>
          </a:xfrm>
          <a:prstGeom prst="rect">
            <a:avLst/>
          </a:prstGeom>
          <a:noFill/>
        </p:spPr>
        <p:txBody>
          <a:bodyPr wrap="none" rtlCol="0">
            <a:spAutoFit/>
          </a:bodyPr>
          <a:lstStyle/>
          <a:p>
            <a:r>
              <a:rPr lang="en-US" sz="1350" dirty="0"/>
              <a:t>I passed out and Mom said I was shaking</a:t>
            </a:r>
          </a:p>
        </p:txBody>
      </p:sp>
      <p:sp>
        <p:nvSpPr>
          <p:cNvPr id="26" name="TextBox 2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548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3" y="-730122"/>
            <a:ext cx="994171"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572524" y="1877937"/>
            <a:ext cx="2127377" cy="300082"/>
          </a:xfrm>
          <a:prstGeom prst="rect">
            <a:avLst/>
          </a:prstGeom>
          <a:noFill/>
        </p:spPr>
        <p:txBody>
          <a:bodyPr wrap="none" rtlCol="0">
            <a:spAutoFit/>
          </a:bodyPr>
          <a:lstStyle/>
          <a:p>
            <a:r>
              <a:rPr lang="en-US" sz="1350" dirty="0"/>
              <a:t>Where is the nearest clinic?</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32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Note that word order does not matter!</a:t>
            </a:r>
            <a:endParaRPr lang="en-US" sz="3000" u="sng" dirty="0"/>
          </a:p>
        </p:txBody>
      </p:sp>
      <p:sp>
        <p:nvSpPr>
          <p:cNvPr id="24" name="TextBox 23"/>
          <p:cNvSpPr txBox="1"/>
          <p:nvPr/>
        </p:nvSpPr>
        <p:spPr>
          <a:xfrm rot="16200000">
            <a:off x="4190882" y="-707793"/>
            <a:ext cx="1076234"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627829" y="1877937"/>
            <a:ext cx="2016771" cy="300082"/>
          </a:xfrm>
          <a:prstGeom prst="rect">
            <a:avLst/>
          </a:prstGeom>
          <a:noFill/>
        </p:spPr>
        <p:txBody>
          <a:bodyPr wrap="none" rtlCol="0">
            <a:spAutoFit/>
          </a:bodyPr>
          <a:lstStyle/>
          <a:p>
            <a:r>
              <a:rPr lang="en-US" sz="1350" dirty="0"/>
              <a:t>clinic is where nearest the</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630365"/>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321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25603" y="2214948"/>
            <a:ext cx="1722870" cy="1722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 “bag of words”</a:t>
            </a:r>
          </a:p>
        </p:txBody>
      </p:sp>
      <p:sp>
        <p:nvSpPr>
          <p:cNvPr id="4" name="TextBox 3"/>
          <p:cNvSpPr txBox="1"/>
          <p:nvPr/>
        </p:nvSpPr>
        <p:spPr>
          <a:xfrm>
            <a:off x="3955537" y="3070200"/>
            <a:ext cx="543739" cy="300082"/>
          </a:xfrm>
          <a:prstGeom prst="rect">
            <a:avLst/>
          </a:prstGeom>
          <a:noFill/>
        </p:spPr>
        <p:txBody>
          <a:bodyPr wrap="none" rtlCol="0">
            <a:spAutoFit/>
          </a:bodyPr>
          <a:lstStyle/>
          <a:p>
            <a:r>
              <a:rPr lang="en-US" sz="1350" dirty="0"/>
              <a:t>clinic</a:t>
            </a:r>
          </a:p>
        </p:txBody>
      </p:sp>
      <p:sp>
        <p:nvSpPr>
          <p:cNvPr id="5" name="TextBox 4"/>
          <p:cNvSpPr txBox="1"/>
          <p:nvPr/>
        </p:nvSpPr>
        <p:spPr>
          <a:xfrm>
            <a:off x="4222424" y="3531843"/>
            <a:ext cx="292068" cy="300082"/>
          </a:xfrm>
          <a:prstGeom prst="rect">
            <a:avLst/>
          </a:prstGeom>
          <a:noFill/>
        </p:spPr>
        <p:txBody>
          <a:bodyPr wrap="none" rtlCol="0">
            <a:spAutoFit/>
          </a:bodyPr>
          <a:lstStyle/>
          <a:p>
            <a:r>
              <a:rPr lang="en-US" sz="1350" dirty="0"/>
              <a:t>is</a:t>
            </a:r>
          </a:p>
        </p:txBody>
      </p:sp>
      <p:sp>
        <p:nvSpPr>
          <p:cNvPr id="6" name="TextBox 5"/>
          <p:cNvSpPr txBox="1"/>
          <p:nvPr/>
        </p:nvSpPr>
        <p:spPr>
          <a:xfrm>
            <a:off x="3849605" y="3294556"/>
            <a:ext cx="631198" cy="300082"/>
          </a:xfrm>
          <a:prstGeom prst="rect">
            <a:avLst/>
          </a:prstGeom>
          <a:noFill/>
        </p:spPr>
        <p:txBody>
          <a:bodyPr wrap="none" rtlCol="0">
            <a:spAutoFit/>
          </a:bodyPr>
          <a:lstStyle/>
          <a:p>
            <a:r>
              <a:rPr lang="en-US" sz="1350" dirty="0"/>
              <a:t>where</a:t>
            </a:r>
          </a:p>
        </p:txBody>
      </p:sp>
      <p:sp>
        <p:nvSpPr>
          <p:cNvPr id="7" name="TextBox 6"/>
          <p:cNvSpPr txBox="1"/>
          <p:nvPr/>
        </p:nvSpPr>
        <p:spPr>
          <a:xfrm>
            <a:off x="4471502" y="3402865"/>
            <a:ext cx="420308" cy="300082"/>
          </a:xfrm>
          <a:prstGeom prst="rect">
            <a:avLst/>
          </a:prstGeom>
          <a:noFill/>
        </p:spPr>
        <p:txBody>
          <a:bodyPr wrap="none" rtlCol="0">
            <a:spAutoFit/>
          </a:bodyPr>
          <a:lstStyle/>
          <a:p>
            <a:r>
              <a:rPr lang="en-US" sz="1350" dirty="0"/>
              <a:t>the</a:t>
            </a:r>
          </a:p>
        </p:txBody>
      </p:sp>
      <p:sp>
        <p:nvSpPr>
          <p:cNvPr id="8" name="TextBox 7"/>
          <p:cNvSpPr txBox="1"/>
          <p:nvPr/>
        </p:nvSpPr>
        <p:spPr>
          <a:xfrm>
            <a:off x="4380850" y="3125866"/>
            <a:ext cx="714234" cy="300082"/>
          </a:xfrm>
          <a:prstGeom prst="rect">
            <a:avLst/>
          </a:prstGeom>
          <a:noFill/>
        </p:spPr>
        <p:txBody>
          <a:bodyPr wrap="none" rtlCol="0">
            <a:spAutoFit/>
          </a:bodyPr>
          <a:lstStyle/>
          <a:p>
            <a:r>
              <a:rPr lang="en-US" sz="1350" dirty="0"/>
              <a:t>nearest</a:t>
            </a:r>
          </a:p>
        </p:txBody>
      </p:sp>
    </p:spTree>
    <p:extLst>
      <p:ext uri="{BB962C8B-B14F-4D97-AF65-F5344CB8AC3E}">
        <p14:creationId xmlns:p14="http://schemas.microsoft.com/office/powerpoint/2010/main" val="3904201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3"/>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4"/>
                <a:stretch>
                  <a:fillRect r="-13333" b="-9091"/>
                </a:stretch>
              </a:blipFill>
            </p:spPr>
            <p:txBody>
              <a:bodyPr/>
              <a:lstStyle/>
              <a:p>
                <a:r>
                  <a:rPr lang="en-US">
                    <a:noFill/>
                  </a:rPr>
                  <a:t> </a:t>
                </a:r>
              </a:p>
            </p:txBody>
          </p:sp>
        </mc:Fallback>
      </mc:AlternateContent>
      <p:sp>
        <p:nvSpPr>
          <p:cNvPr id="31" name="TextBox 30"/>
          <p:cNvSpPr txBox="1"/>
          <p:nvPr/>
        </p:nvSpPr>
        <p:spPr>
          <a:xfrm rot="16200000">
            <a:off x="4226719" y="150486"/>
            <a:ext cx="110506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extLst>
              <p:ext uri="{D42A27DB-BD31-4B8C-83A1-F6EECF244321}">
                <p14:modId xmlns:p14="http://schemas.microsoft.com/office/powerpoint/2010/main" val="3470708870"/>
              </p:ext>
            </p:extLst>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88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1609726" y="1101330"/>
            <a:ext cx="2609850" cy="26419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169774"/>
            <a:ext cx="9144000" cy="650536"/>
          </a:xfrm>
        </p:spPr>
        <p:txBody>
          <a:bodyPr>
            <a:normAutofit/>
          </a:bodyPr>
          <a:lstStyle/>
          <a:p>
            <a:pPr algn="ctr"/>
            <a:r>
              <a:rPr lang="en-US" dirty="0"/>
              <a:t>Lecture 2: a predictive model for image data</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783272" y="2658275"/>
            <a:ext cx="262758" cy="260985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122407" y="4068394"/>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661679" y="1189825"/>
            <a:ext cx="2466976" cy="244554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05F7C203-2953-A248-81FD-72AE11EA3CB7}"/>
              </a:ext>
            </a:extLst>
          </p:cNvPr>
          <p:cNvSpPr txBox="1"/>
          <p:nvPr/>
        </p:nvSpPr>
        <p:spPr>
          <a:xfrm>
            <a:off x="0" y="4866501"/>
            <a:ext cx="2841172"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-&gt; Brief review</a:t>
            </a:r>
          </a:p>
        </p:txBody>
      </p:sp>
    </p:spTree>
    <p:extLst>
      <p:ext uri="{BB962C8B-B14F-4D97-AF65-F5344CB8AC3E}">
        <p14:creationId xmlns:p14="http://schemas.microsoft.com/office/powerpoint/2010/main" val="669962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a:ln>
            <a:noFill/>
          </a:ln>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3"/>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4"/>
                <a:stretch>
                  <a:fillRect r="-13333" b="-9091"/>
                </a:stretch>
              </a:blipFill>
            </p:spPr>
            <p:txBody>
              <a:bodyPr/>
              <a:lstStyle/>
              <a:p>
                <a:r>
                  <a:rPr lang="en-US">
                    <a:noFill/>
                  </a:rPr>
                  <a:t> </a:t>
                </a:r>
              </a:p>
            </p:txBody>
          </p:sp>
        </mc:Fallback>
      </mc:AlternateContent>
      <p:sp>
        <p:nvSpPr>
          <p:cNvPr id="31" name="TextBox 30"/>
          <p:cNvSpPr txBox="1"/>
          <p:nvPr/>
        </p:nvSpPr>
        <p:spPr>
          <a:xfrm rot="16200000">
            <a:off x="4269309" y="168486"/>
            <a:ext cx="101988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a:ln>
            <a:noFill/>
          </a:ln>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8474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a:ln>
            <a:noFill/>
          </a:ln>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3"/>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4"/>
                <a:stretch>
                  <a:fillRect r="-13333" b="-9091"/>
                </a:stretch>
              </a:blipFill>
            </p:spPr>
            <p:txBody>
              <a:bodyPr/>
              <a:lstStyle/>
              <a:p>
                <a:r>
                  <a:rPr lang="en-US">
                    <a:noFill/>
                  </a:rPr>
                  <a:t> </a:t>
                </a:r>
              </a:p>
            </p:txBody>
          </p:sp>
        </mc:Fallback>
      </mc:AlternateContent>
      <p:sp>
        <p:nvSpPr>
          <p:cNvPr id="31" name="TextBox 30"/>
          <p:cNvSpPr txBox="1"/>
          <p:nvPr/>
        </p:nvSpPr>
        <p:spPr>
          <a:xfrm rot="16200000">
            <a:off x="4269309" y="168486"/>
            <a:ext cx="101988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extLst>
              <p:ext uri="{D42A27DB-BD31-4B8C-83A1-F6EECF244321}">
                <p14:modId xmlns:p14="http://schemas.microsoft.com/office/powerpoint/2010/main" val="2901985607"/>
              </p:ext>
            </p:extLst>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solidFill>
              <a:schemeClr val="accent1">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solidFill>
              <a:srgbClr val="D0A29A"/>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a:ln>
            <a:noFill/>
          </a:ln>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flipH="1">
            <a:off x="5139423" y="1547684"/>
            <a:ext cx="1134721" cy="3225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6343779" y="1405128"/>
            <a:ext cx="533544" cy="300082"/>
          </a:xfrm>
          <a:prstGeom prst="rect">
            <a:avLst/>
          </a:prstGeom>
          <a:noFill/>
        </p:spPr>
        <p:txBody>
          <a:bodyPr wrap="none" rtlCol="0">
            <a:spAutoFit/>
          </a:bodyPr>
          <a:lstStyle/>
          <a:p>
            <a:r>
              <a:rPr lang="en-US" sz="1350" dirty="0"/>
              <a:t>large</a:t>
            </a:r>
          </a:p>
        </p:txBody>
      </p:sp>
      <p:cxnSp>
        <p:nvCxnSpPr>
          <p:cNvPr id="46" name="Straight Arrow Connector 45"/>
          <p:cNvCxnSpPr/>
          <p:nvPr/>
        </p:nvCxnSpPr>
        <p:spPr>
          <a:xfrm flipH="1">
            <a:off x="5113786" y="927785"/>
            <a:ext cx="1155920" cy="601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6339340" y="785229"/>
            <a:ext cx="1547360" cy="300082"/>
          </a:xfrm>
          <a:prstGeom prst="rect">
            <a:avLst/>
          </a:prstGeom>
          <a:noFill/>
        </p:spPr>
        <p:txBody>
          <a:bodyPr wrap="square" rtlCol="0">
            <a:spAutoFit/>
          </a:bodyPr>
          <a:lstStyle/>
          <a:p>
            <a:r>
              <a:rPr lang="en-US" sz="1350" dirty="0"/>
              <a:t>near 1 (urgent)</a:t>
            </a:r>
          </a:p>
        </p:txBody>
      </p:sp>
    </p:spTree>
    <p:extLst>
      <p:ext uri="{BB962C8B-B14F-4D97-AF65-F5344CB8AC3E}">
        <p14:creationId xmlns:p14="http://schemas.microsoft.com/office/powerpoint/2010/main" val="64628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3323-3803-9746-B8A5-4E93C893BE02}"/>
              </a:ext>
            </a:extLst>
          </p:cNvPr>
          <p:cNvSpPr>
            <a:spLocks noGrp="1"/>
          </p:cNvSpPr>
          <p:nvPr>
            <p:ph type="title"/>
          </p:nvPr>
        </p:nvSpPr>
        <p:spPr/>
        <p:txBody>
          <a:bodyPr/>
          <a:lstStyle/>
          <a:p>
            <a:r>
              <a:rPr lang="en-US" dirty="0"/>
              <a:t>Strengths and Weaknesses</a:t>
            </a:r>
          </a:p>
        </p:txBody>
      </p:sp>
      <p:sp>
        <p:nvSpPr>
          <p:cNvPr id="3"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404038"/>
            <a:ext cx="8229600" cy="3394472"/>
          </a:xfrm>
        </p:spPr>
        <p:txBody>
          <a:bodyPr>
            <a:normAutofit/>
          </a:bodyPr>
          <a:lstStyle/>
          <a:p>
            <a:r>
              <a:rPr lang="en-US" dirty="0"/>
              <a:t>(+) This approach is simple and works surprisingly well in practice</a:t>
            </a:r>
          </a:p>
          <a:p>
            <a:endParaRPr lang="en-US" dirty="0"/>
          </a:p>
          <a:p>
            <a:r>
              <a:rPr lang="en-US" dirty="0"/>
              <a:t>(+) Often the best approach with small datasets</a:t>
            </a:r>
          </a:p>
          <a:p>
            <a:endParaRPr lang="en-US" dirty="0"/>
          </a:p>
          <a:p>
            <a:r>
              <a:rPr lang="en-US" dirty="0"/>
              <a:t>(-) Does not capture word order</a:t>
            </a:r>
          </a:p>
          <a:p>
            <a:endParaRPr lang="en-US" dirty="0"/>
          </a:p>
          <a:p>
            <a:r>
              <a:rPr lang="en-US" dirty="0"/>
              <a:t>(-) Does not group synonyms together or understand semantic relationships between words</a:t>
            </a:r>
          </a:p>
        </p:txBody>
      </p:sp>
    </p:spTree>
    <p:extLst>
      <p:ext uri="{BB962C8B-B14F-4D97-AF65-F5344CB8AC3E}">
        <p14:creationId xmlns:p14="http://schemas.microsoft.com/office/powerpoint/2010/main" val="1023462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20" y="233998"/>
            <a:ext cx="9202694" cy="857250"/>
          </a:xfrm>
        </p:spPr>
        <p:txBody>
          <a:bodyPr>
            <a:noAutofit/>
          </a:bodyPr>
          <a:lstStyle/>
          <a:p>
            <a:pPr algn="l"/>
            <a:r>
              <a:rPr lang="en-US" sz="3000" dirty="0"/>
              <a:t>2nd try: count 1- and 2-grams in each SMS</a:t>
            </a:r>
            <a:br>
              <a:rPr lang="en-US" sz="3000" dirty="0"/>
            </a:br>
            <a:r>
              <a:rPr lang="en-US" sz="3000" dirty="0"/>
              <a:t>(i.e. extend vocabulary to include 2-word phrases)</a:t>
            </a:r>
            <a:endParaRPr lang="en-US" sz="3000" u="sng"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4619" y="2528446"/>
            <a:ext cx="3170396" cy="1251122"/>
          </a:xfrm>
          <a:prstGeom prst="rect">
            <a:avLst/>
          </a:prstGeom>
        </p:spPr>
      </p:pic>
      <p:sp>
        <p:nvSpPr>
          <p:cNvPr id="8" name="Right Arrow 7"/>
          <p:cNvSpPr/>
          <p:nvPr/>
        </p:nvSpPr>
        <p:spPr>
          <a:xfrm rot="20327913">
            <a:off x="2668660" y="1966303"/>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1-grams</a:t>
            </a:r>
          </a:p>
        </p:txBody>
      </p:sp>
      <p:sp>
        <p:nvSpPr>
          <p:cNvPr id="22" name="TextBox 21"/>
          <p:cNvSpPr txBox="1"/>
          <p:nvPr/>
        </p:nvSpPr>
        <p:spPr>
          <a:xfrm>
            <a:off x="4028291" y="1325262"/>
            <a:ext cx="4022124" cy="1131079"/>
          </a:xfrm>
          <a:prstGeom prst="rect">
            <a:avLst/>
          </a:prstGeom>
          <a:noFill/>
        </p:spPr>
        <p:txBody>
          <a:bodyPr wrap="square" numCol="5"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
        <p:nvSpPr>
          <p:cNvPr id="6" name="TextBox 5"/>
          <p:cNvSpPr txBox="1"/>
          <p:nvPr/>
        </p:nvSpPr>
        <p:spPr>
          <a:xfrm>
            <a:off x="4028291" y="2913946"/>
            <a:ext cx="4896377" cy="1546577"/>
          </a:xfrm>
          <a:prstGeom prst="rect">
            <a:avLst/>
          </a:prstGeom>
          <a:noFill/>
        </p:spPr>
        <p:txBody>
          <a:bodyPr wrap="square" numCol="3" rtlCol="0">
            <a:spAutoFit/>
          </a:bodyPr>
          <a:lstStyle/>
          <a:p>
            <a:r>
              <a:rPr lang="en-US" sz="1350" dirty="0"/>
              <a:t>what helps</a:t>
            </a:r>
          </a:p>
          <a:p>
            <a:r>
              <a:rPr lang="en-US" sz="1350" dirty="0"/>
              <a:t>helps with</a:t>
            </a:r>
          </a:p>
          <a:p>
            <a:r>
              <a:rPr lang="en-US" sz="1350" dirty="0"/>
              <a:t>with morning</a:t>
            </a:r>
          </a:p>
          <a:p>
            <a:r>
              <a:rPr lang="en-US" sz="1350" dirty="0"/>
              <a:t>morning sickness</a:t>
            </a:r>
          </a:p>
          <a:p>
            <a:r>
              <a:rPr lang="en-US" sz="1350" dirty="0"/>
              <a:t>how many</a:t>
            </a:r>
          </a:p>
          <a:p>
            <a:r>
              <a:rPr lang="en-US" sz="1350" dirty="0"/>
              <a:t>many months</a:t>
            </a:r>
          </a:p>
          <a:p>
            <a:r>
              <a:rPr lang="en-US" sz="1350" dirty="0"/>
              <a:t>months should</a:t>
            </a:r>
          </a:p>
          <a:p>
            <a:r>
              <a:rPr lang="en-US" sz="1350" dirty="0"/>
              <a:t>should I</a:t>
            </a:r>
          </a:p>
          <a:p>
            <a:r>
              <a:rPr lang="en-US" sz="1350" dirty="0"/>
              <a:t>I breastfeed</a:t>
            </a:r>
          </a:p>
          <a:p>
            <a:r>
              <a:rPr lang="en-US" sz="1350" dirty="0"/>
              <a:t>I passed</a:t>
            </a:r>
          </a:p>
          <a:p>
            <a:r>
              <a:rPr lang="en-US" sz="1350" dirty="0"/>
              <a:t>passed out</a:t>
            </a:r>
          </a:p>
          <a:p>
            <a:r>
              <a:rPr lang="en-US" sz="1350" dirty="0"/>
              <a:t>out and</a:t>
            </a:r>
          </a:p>
          <a:p>
            <a:r>
              <a:rPr lang="en-US" sz="1350" dirty="0"/>
              <a:t>and mom</a:t>
            </a:r>
          </a:p>
          <a:p>
            <a:r>
              <a:rPr lang="en-US" sz="1350" dirty="0"/>
              <a:t>mom said</a:t>
            </a:r>
          </a:p>
          <a:p>
            <a:r>
              <a:rPr lang="en-US" sz="1350" dirty="0"/>
              <a:t>said I</a:t>
            </a:r>
          </a:p>
          <a:p>
            <a:r>
              <a:rPr lang="en-US" sz="1350" dirty="0"/>
              <a:t>I was</a:t>
            </a:r>
          </a:p>
          <a:p>
            <a:r>
              <a:rPr lang="en-US" sz="1350" dirty="0"/>
              <a:t>was shaking</a:t>
            </a:r>
          </a:p>
          <a:p>
            <a:r>
              <a:rPr lang="en-US" sz="1350" dirty="0"/>
              <a:t>where is</a:t>
            </a:r>
          </a:p>
          <a:p>
            <a:r>
              <a:rPr lang="en-US" sz="1350" dirty="0"/>
              <a:t>is the</a:t>
            </a:r>
          </a:p>
          <a:p>
            <a:r>
              <a:rPr lang="en-US" sz="1350" dirty="0"/>
              <a:t>the nearest</a:t>
            </a:r>
          </a:p>
          <a:p>
            <a:r>
              <a:rPr lang="en-US" sz="1350" dirty="0"/>
              <a:t>nearest clinic</a:t>
            </a:r>
          </a:p>
        </p:txBody>
      </p:sp>
      <p:sp>
        <p:nvSpPr>
          <p:cNvPr id="7" name="Right Arrow 6"/>
          <p:cNvSpPr/>
          <p:nvPr/>
        </p:nvSpPr>
        <p:spPr>
          <a:xfrm rot="622100">
            <a:off x="2683597" y="3579948"/>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2-grams</a:t>
            </a:r>
          </a:p>
        </p:txBody>
      </p:sp>
      <p:sp>
        <p:nvSpPr>
          <p:cNvPr id="3" name="Rectangle 2"/>
          <p:cNvSpPr/>
          <p:nvPr/>
        </p:nvSpPr>
        <p:spPr>
          <a:xfrm>
            <a:off x="5551273" y="3317790"/>
            <a:ext cx="1028700" cy="30583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321170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66674" y="2743714"/>
            <a:ext cx="4086247" cy="300082"/>
          </a:xfrm>
          <a:prstGeom prst="rect">
            <a:avLst/>
          </a:prstGeom>
          <a:noFill/>
        </p:spPr>
        <p:txBody>
          <a:bodyPr wrap="none" rtlCol="0">
            <a:spAutoFit/>
          </a:bodyPr>
          <a:lstStyle/>
          <a:p>
            <a:r>
              <a:rPr lang="en-US" sz="1350" dirty="0">
                <a:solidFill>
                  <a:schemeClr val="accent1"/>
                </a:solidFill>
              </a:rPr>
              <a:t>Bag of 1-grams: no difference between these sentences</a:t>
            </a:r>
          </a:p>
        </p:txBody>
      </p:sp>
    </p:spTree>
    <p:extLst>
      <p:ext uri="{BB962C8B-B14F-4D97-AF65-F5344CB8AC3E}">
        <p14:creationId xmlns:p14="http://schemas.microsoft.com/office/powerpoint/2010/main" val="4016696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95249" y="2120466"/>
            <a:ext cx="1803379" cy="1546577"/>
          </a:xfrm>
          <a:prstGeom prst="rect">
            <a:avLst/>
          </a:prstGeom>
          <a:noFill/>
        </p:spPr>
        <p:txBody>
          <a:bodyPr wrap="none" rtlCol="0">
            <a:spAutoFit/>
          </a:bodyPr>
          <a:lstStyle/>
          <a:p>
            <a:r>
              <a:rPr lang="en-US" sz="1350" u="sng" dirty="0">
                <a:solidFill>
                  <a:schemeClr val="accent1"/>
                </a:solidFill>
              </a:rPr>
              <a:t>Bag of 1- and 2-grams</a:t>
            </a:r>
            <a:r>
              <a:rPr lang="en-US" sz="1350" dirty="0">
                <a:solidFill>
                  <a:schemeClr val="accent1"/>
                </a:solidFill>
              </a:rPr>
              <a:t>: </a:t>
            </a:r>
          </a:p>
          <a:p>
            <a:endParaRPr lang="en-US" sz="1350" dirty="0">
              <a:solidFill>
                <a:schemeClr val="accent1"/>
              </a:solidFill>
            </a:endParaRPr>
          </a:p>
          <a:p>
            <a:r>
              <a:rPr lang="en-US" sz="1350" b="1" dirty="0">
                <a:solidFill>
                  <a:schemeClr val="accent1"/>
                </a:solidFill>
              </a:rPr>
              <a:t>not sick</a:t>
            </a:r>
            <a:r>
              <a:rPr lang="en-US" sz="1350" dirty="0">
                <a:solidFill>
                  <a:schemeClr val="accent1"/>
                </a:solidFill>
              </a:rPr>
              <a:t>, </a:t>
            </a:r>
            <a:r>
              <a:rPr lang="en-US" sz="1350" b="1" dirty="0">
                <a:solidFill>
                  <a:schemeClr val="accent1"/>
                </a:solidFill>
              </a:rPr>
              <a:t>feel great </a:t>
            </a:r>
          </a:p>
          <a:p>
            <a:endParaRPr lang="en-US" sz="1350" dirty="0">
              <a:solidFill>
                <a:schemeClr val="accent1"/>
              </a:solidFill>
            </a:endParaRPr>
          </a:p>
          <a:p>
            <a:r>
              <a:rPr lang="en-US" sz="1350" dirty="0">
                <a:solidFill>
                  <a:schemeClr val="accent1"/>
                </a:solidFill>
              </a:rPr>
              <a:t>versus </a:t>
            </a:r>
          </a:p>
          <a:p>
            <a:endParaRPr lang="en-US" sz="1350" dirty="0">
              <a:solidFill>
                <a:schemeClr val="accent1"/>
              </a:solidFill>
            </a:endParaRPr>
          </a:p>
          <a:p>
            <a:r>
              <a:rPr lang="en-US" sz="1350" b="1" dirty="0">
                <a:solidFill>
                  <a:schemeClr val="accent1"/>
                </a:solidFill>
              </a:rPr>
              <a:t>not great</a:t>
            </a:r>
            <a:r>
              <a:rPr lang="en-US" sz="1350" dirty="0">
                <a:solidFill>
                  <a:schemeClr val="accent1"/>
                </a:solidFill>
              </a:rPr>
              <a:t>, </a:t>
            </a:r>
            <a:r>
              <a:rPr lang="en-US" sz="1350" b="1" dirty="0">
                <a:solidFill>
                  <a:schemeClr val="accent1"/>
                </a:solidFill>
              </a:rPr>
              <a:t>feel sick</a:t>
            </a:r>
          </a:p>
        </p:txBody>
      </p:sp>
    </p:spTree>
    <p:extLst>
      <p:ext uri="{BB962C8B-B14F-4D97-AF65-F5344CB8AC3E}">
        <p14:creationId xmlns:p14="http://schemas.microsoft.com/office/powerpoint/2010/main" val="3750042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13276"/>
            <a:ext cx="8949382" cy="857250"/>
          </a:xfrm>
        </p:spPr>
        <p:txBody>
          <a:bodyPr>
            <a:noAutofit/>
          </a:bodyPr>
          <a:lstStyle/>
          <a:p>
            <a:pPr algn="l"/>
            <a:r>
              <a:rPr lang="en-US" sz="3000" dirty="0"/>
              <a:t>3rd try: more powerful methods to work with…</a:t>
            </a:r>
            <a:endParaRPr lang="en-US" sz="3000" u="sng" dirty="0"/>
          </a:p>
        </p:txBody>
      </p:sp>
      <p:sp>
        <p:nvSpPr>
          <p:cNvPr id="9"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149179"/>
            <a:ext cx="8229600" cy="3649331"/>
          </a:xfrm>
        </p:spPr>
        <p:txBody>
          <a:bodyPr>
            <a:normAutofit/>
          </a:bodyPr>
          <a:lstStyle/>
          <a:p>
            <a:r>
              <a:rPr lang="en-US" dirty="0"/>
              <a:t>(a) word </a:t>
            </a:r>
            <a:r>
              <a:rPr lang="en-US" u="sng" dirty="0"/>
              <a:t>meaning</a:t>
            </a:r>
            <a:r>
              <a:rPr lang="en-US" dirty="0"/>
              <a:t>: assign words to vectors that encode their meaning numerically</a:t>
            </a:r>
          </a:p>
          <a:p>
            <a:endParaRPr lang="en-US" dirty="0"/>
          </a:p>
          <a:p>
            <a:r>
              <a:rPr lang="en-US" dirty="0"/>
              <a:t>(b) words in </a:t>
            </a:r>
            <a:r>
              <a:rPr lang="en-US" u="sng" dirty="0"/>
              <a:t>context</a:t>
            </a:r>
            <a:r>
              <a:rPr lang="en-US" dirty="0"/>
              <a:t>: neural network architectures that act on </a:t>
            </a:r>
            <a:r>
              <a:rPr lang="en-US" i="1" dirty="0"/>
              <a:t>sequences</a:t>
            </a:r>
            <a:r>
              <a:rPr lang="en-US" dirty="0"/>
              <a:t> of words (rather than a bag of words)</a:t>
            </a:r>
          </a:p>
        </p:txBody>
      </p:sp>
    </p:spTree>
    <p:extLst>
      <p:ext uri="{BB962C8B-B14F-4D97-AF65-F5344CB8AC3E}">
        <p14:creationId xmlns:p14="http://schemas.microsoft.com/office/powerpoint/2010/main" val="3939217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Text Processing Details</a:t>
            </a:r>
          </a:p>
        </p:txBody>
      </p:sp>
      <p:sp>
        <p:nvSpPr>
          <p:cNvPr id="3" name="Text Placeholder 2"/>
          <p:cNvSpPr>
            <a:spLocks noGrp="1"/>
          </p:cNvSpPr>
          <p:nvPr>
            <p:ph type="body" idx="1"/>
          </p:nvPr>
        </p:nvSpPr>
        <p:spPr/>
        <p:txBody>
          <a:bodyPr/>
          <a:lstStyle/>
          <a:p>
            <a:r>
              <a:rPr lang="en-US" dirty="0"/>
              <a:t>(for bag of words models)</a:t>
            </a:r>
          </a:p>
        </p:txBody>
      </p:sp>
    </p:spTree>
    <p:extLst>
      <p:ext uri="{BB962C8B-B14F-4D97-AF65-F5344CB8AC3E}">
        <p14:creationId xmlns:p14="http://schemas.microsoft.com/office/powerpoint/2010/main" val="426895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457584" y="1194264"/>
            <a:ext cx="2275366" cy="415498"/>
          </a:xfrm>
          <a:prstGeom prst="rect">
            <a:avLst/>
          </a:prstGeom>
          <a:noFill/>
        </p:spPr>
        <p:txBody>
          <a:bodyPr wrap="none" rtlCol="0">
            <a:spAutoFit/>
          </a:bodyPr>
          <a:lstStyle/>
          <a:p>
            <a:r>
              <a:rPr lang="en-US" sz="2100" dirty="0"/>
              <a:t>term count: ‘times’</a:t>
            </a:r>
          </a:p>
        </p:txBody>
      </p:sp>
      <p:sp>
        <p:nvSpPr>
          <p:cNvPr id="7" name="TextBox 6"/>
          <p:cNvSpPr txBox="1"/>
          <p:nvPr/>
        </p:nvSpPr>
        <p:spPr>
          <a:xfrm>
            <a:off x="866775" y="2371844"/>
            <a:ext cx="359394" cy="507831"/>
          </a:xfrm>
          <a:prstGeom prst="rect">
            <a:avLst/>
          </a:prstGeom>
          <a:noFill/>
        </p:spPr>
        <p:txBody>
          <a:bodyPr wrap="none" rtlCol="0">
            <a:spAutoFit/>
          </a:bodyPr>
          <a:lstStyle/>
          <a:p>
            <a:r>
              <a:rPr lang="en-US" sz="2700" dirty="0"/>
              <a:t>2</a:t>
            </a:r>
          </a:p>
        </p:txBody>
      </p:sp>
      <p:sp>
        <p:nvSpPr>
          <p:cNvPr id="8" name="TextBox 7"/>
          <p:cNvSpPr txBox="1"/>
          <p:nvPr/>
        </p:nvSpPr>
        <p:spPr>
          <a:xfrm>
            <a:off x="866775" y="3842803"/>
            <a:ext cx="359394" cy="507831"/>
          </a:xfrm>
          <a:prstGeom prst="rect">
            <a:avLst/>
          </a:prstGeom>
          <a:noFill/>
        </p:spPr>
        <p:txBody>
          <a:bodyPr wrap="none" rtlCol="0">
            <a:spAutoFit/>
          </a:bodyPr>
          <a:lstStyle/>
          <a:p>
            <a:r>
              <a:rPr lang="en-US" sz="2700" dirty="0"/>
              <a:t>1</a:t>
            </a:r>
          </a:p>
        </p:txBody>
      </p:sp>
    </p:spTree>
    <p:extLst>
      <p:ext uri="{BB962C8B-B14F-4D97-AF65-F5344CB8AC3E}">
        <p14:creationId xmlns:p14="http://schemas.microsoft.com/office/powerpoint/2010/main" val="3910064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220164" y="1192012"/>
            <a:ext cx="2752677" cy="415498"/>
          </a:xfrm>
          <a:prstGeom prst="rect">
            <a:avLst/>
          </a:prstGeom>
          <a:noFill/>
        </p:spPr>
        <p:txBody>
          <a:bodyPr wrap="none" rtlCol="0">
            <a:spAutoFit/>
          </a:bodyPr>
          <a:lstStyle/>
          <a:p>
            <a:r>
              <a:rPr lang="en-US" sz="2100" dirty="0"/>
              <a:t>term frequency: ‘times’</a:t>
            </a:r>
          </a:p>
        </p:txBody>
      </p:sp>
      <p:sp>
        <p:nvSpPr>
          <p:cNvPr id="7" name="TextBox 6"/>
          <p:cNvSpPr txBox="1"/>
          <p:nvPr/>
        </p:nvSpPr>
        <p:spPr>
          <a:xfrm>
            <a:off x="536757" y="2371844"/>
            <a:ext cx="1016625" cy="507831"/>
          </a:xfrm>
          <a:prstGeom prst="rect">
            <a:avLst/>
          </a:prstGeom>
          <a:noFill/>
        </p:spPr>
        <p:txBody>
          <a:bodyPr wrap="none" rtlCol="0">
            <a:spAutoFit/>
          </a:bodyPr>
          <a:lstStyle/>
          <a:p>
            <a:r>
              <a:rPr lang="en-US" sz="2700" dirty="0"/>
              <a:t>2/119</a:t>
            </a:r>
          </a:p>
        </p:txBody>
      </p:sp>
      <p:sp>
        <p:nvSpPr>
          <p:cNvPr id="8" name="TextBox 7"/>
          <p:cNvSpPr txBox="1"/>
          <p:nvPr/>
        </p:nvSpPr>
        <p:spPr>
          <a:xfrm>
            <a:off x="624520" y="3842803"/>
            <a:ext cx="841897" cy="507831"/>
          </a:xfrm>
          <a:prstGeom prst="rect">
            <a:avLst/>
          </a:prstGeom>
          <a:noFill/>
        </p:spPr>
        <p:txBody>
          <a:bodyPr wrap="none" rtlCol="0">
            <a:spAutoFit/>
          </a:bodyPr>
          <a:lstStyle/>
          <a:p>
            <a:r>
              <a:rPr lang="en-US" sz="2700" dirty="0"/>
              <a:t>1/16</a:t>
            </a:r>
          </a:p>
        </p:txBody>
      </p:sp>
      <p:sp>
        <p:nvSpPr>
          <p:cNvPr id="3" name="TextBox 2"/>
          <p:cNvSpPr txBox="1"/>
          <p:nvPr/>
        </p:nvSpPr>
        <p:spPr>
          <a:xfrm>
            <a:off x="5918205" y="3932241"/>
            <a:ext cx="2977033" cy="507831"/>
          </a:xfrm>
          <a:prstGeom prst="rect">
            <a:avLst/>
          </a:prstGeom>
          <a:noFill/>
        </p:spPr>
        <p:txBody>
          <a:bodyPr wrap="none" rtlCol="0">
            <a:spAutoFit/>
          </a:bodyPr>
          <a:lstStyle/>
          <a:p>
            <a:r>
              <a:rPr lang="en-US" sz="1350" dirty="0">
                <a:solidFill>
                  <a:schemeClr val="accent2"/>
                </a:solidFill>
              </a:rPr>
              <a:t>-&gt; better measure of the importance of </a:t>
            </a:r>
          </a:p>
          <a:p>
            <a:r>
              <a:rPr lang="en-US" sz="1350" dirty="0">
                <a:solidFill>
                  <a:schemeClr val="accent2"/>
                </a:solidFill>
              </a:rPr>
              <a:t>the term within a given text sample</a:t>
            </a:r>
          </a:p>
        </p:txBody>
      </p:sp>
    </p:spTree>
    <p:extLst>
      <p:ext uri="{BB962C8B-B14F-4D97-AF65-F5344CB8AC3E}">
        <p14:creationId xmlns:p14="http://schemas.microsoft.com/office/powerpoint/2010/main" val="6180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1914" r="10987"/>
          <a:stretch/>
        </p:blipFill>
        <p:spPr bwMode="auto">
          <a:xfrm>
            <a:off x="319900" y="974596"/>
            <a:ext cx="3918857" cy="3965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3" descr="Cover">
            <a:extLst>
              <a:ext uri="{FF2B5EF4-FFF2-40B4-BE49-F238E27FC236}">
                <a16:creationId xmlns:a16="http://schemas.microsoft.com/office/drawing/2014/main" id="{4CDF5DEE-3D8C-E648-B181-8680E4DFC12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738622" y="974596"/>
            <a:ext cx="4085479" cy="396512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7FA4FED-75AB-AF4D-AA0A-00DB8DCFC78C}"/>
              </a:ext>
            </a:extLst>
          </p:cNvPr>
          <p:cNvSpPr txBox="1">
            <a:spLocks/>
          </p:cNvSpPr>
          <p:nvPr/>
        </p:nvSpPr>
        <p:spPr>
          <a:xfrm>
            <a:off x="0" y="203778"/>
            <a:ext cx="9144000" cy="747753"/>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Evaluate performance just like any other diagnostic tool</a:t>
            </a:r>
          </a:p>
        </p:txBody>
      </p:sp>
      <p:sp>
        <p:nvSpPr>
          <p:cNvPr id="7" name="TextBox 6">
            <a:extLst>
              <a:ext uri="{FF2B5EF4-FFF2-40B4-BE49-F238E27FC236}">
                <a16:creationId xmlns:a16="http://schemas.microsoft.com/office/drawing/2014/main" id="{A23C3E73-18C3-C84B-81C8-592E4DDD3CD6}"/>
              </a:ext>
            </a:extLst>
          </p:cNvPr>
          <p:cNvSpPr txBox="1"/>
          <p:nvPr/>
        </p:nvSpPr>
        <p:spPr>
          <a:xfrm>
            <a:off x="1" y="4866501"/>
            <a:ext cx="1924334"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-&gt; Brief review</a:t>
            </a:r>
          </a:p>
        </p:txBody>
      </p:sp>
    </p:spTree>
    <p:extLst>
      <p:ext uri="{BB962C8B-B14F-4D97-AF65-F5344CB8AC3E}">
        <p14:creationId xmlns:p14="http://schemas.microsoft.com/office/powerpoint/2010/main" val="1677267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2926020" y="1159974"/>
            <a:ext cx="3338158" cy="415498"/>
          </a:xfrm>
          <a:prstGeom prst="rect">
            <a:avLst/>
          </a:prstGeom>
          <a:noFill/>
        </p:spPr>
        <p:txBody>
          <a:bodyPr wrap="none" rtlCol="0">
            <a:spAutoFit/>
          </a:bodyPr>
          <a:lstStyle/>
          <a:p>
            <a:r>
              <a:rPr lang="en-US" sz="2100" dirty="0"/>
              <a:t>document frequency: ‘times’</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769392" y="3773553"/>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2/2</a:t>
            </a:r>
          </a:p>
        </p:txBody>
      </p:sp>
    </p:spTree>
    <p:extLst>
      <p:ext uri="{BB962C8B-B14F-4D97-AF65-F5344CB8AC3E}">
        <p14:creationId xmlns:p14="http://schemas.microsoft.com/office/powerpoint/2010/main" val="2847312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046606" y="1159974"/>
            <a:ext cx="3099375" cy="415498"/>
          </a:xfrm>
          <a:prstGeom prst="rect">
            <a:avLst/>
          </a:prstGeom>
          <a:noFill/>
        </p:spPr>
        <p:txBody>
          <a:bodyPr wrap="none" rtlCol="0">
            <a:spAutoFit/>
          </a:bodyPr>
          <a:lstStyle/>
          <a:p>
            <a:r>
              <a:rPr lang="en-US" sz="2100" dirty="0"/>
              <a:t>document frequency: ‘evil’</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834913" y="3773553"/>
            <a:ext cx="423514" cy="646331"/>
          </a:xfrm>
          <a:prstGeom prst="rect">
            <a:avLst/>
          </a:prstGeom>
          <a:noFill/>
        </p:spPr>
        <p:txBody>
          <a:bodyPr wrap="none" rtlCol="0">
            <a:spAutoFit/>
          </a:bodyPr>
          <a:lstStyle/>
          <a:p>
            <a:r>
              <a:rPr lang="en-US" sz="3600" i="1" dirty="0">
                <a:solidFill>
                  <a:srgbClr val="FF0000"/>
                </a:solidFill>
              </a:rPr>
              <a:t>X</a:t>
            </a:r>
            <a:endParaRPr lang="en-US" sz="6000" i="1" dirty="0">
              <a:solidFill>
                <a:srgbClr val="FF000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1/2</a:t>
            </a:r>
          </a:p>
        </p:txBody>
      </p:sp>
    </p:spTree>
    <p:extLst>
      <p:ext uri="{BB962C8B-B14F-4D97-AF65-F5344CB8AC3E}">
        <p14:creationId xmlns:p14="http://schemas.microsoft.com/office/powerpoint/2010/main" val="2296195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term frequency-inverse document frequency (</a:t>
            </a:r>
            <a:r>
              <a:rPr lang="en-US" sz="3000" dirty="0" err="1"/>
              <a:t>tf-idf</a:t>
            </a:r>
            <a:r>
              <a:rPr lang="en-US" sz="3000" dirty="0"/>
              <a:t>)</a:t>
            </a:r>
          </a:p>
        </p:txBody>
      </p:sp>
      <mc:AlternateContent xmlns:mc="http://schemas.openxmlformats.org/markup-compatibility/2006" xmlns:a14="http://schemas.microsoft.com/office/drawing/2010/main">
        <mc:Choice Requires="a14">
          <p:sp>
            <p:nvSpPr>
              <p:cNvPr id="6" name="TextBox 5"/>
              <p:cNvSpPr txBox="1"/>
              <p:nvPr/>
            </p:nvSpPr>
            <p:spPr>
              <a:xfrm>
                <a:off x="4571998" y="1023977"/>
                <a:ext cx="4168834" cy="1648336"/>
              </a:xfrm>
              <a:prstGeom prst="rect">
                <a:avLst/>
              </a:prstGeom>
              <a:noFill/>
            </p:spPr>
            <p:txBody>
              <a:bodyPr wrap="non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‘shaking’</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1/9</m:t>
                          </m:r>
                        </m:num>
                        <m:den>
                          <m:r>
                            <a:rPr lang="en-US" sz="2100" i="1" dirty="0">
                              <a:latin typeface="Cambria Math" panose="02040503050406030204" pitchFamily="18" charset="0"/>
                            </a:rPr>
                            <m:t>1/7</m:t>
                          </m:r>
                        </m:den>
                      </m:f>
                      <m:r>
                        <a:rPr lang="en-US" sz="2100" i="1" dirty="0">
                          <a:latin typeface="Cambria Math" panose="02040503050406030204" pitchFamily="18" charset="0"/>
                        </a:rPr>
                        <m:t>=.78</m:t>
                      </m:r>
                    </m:oMath>
                  </m:oMathPara>
                </a14:m>
                <a:endParaRPr lang="en-US" sz="2100" dirty="0"/>
              </a:p>
            </p:txBody>
          </p:sp>
        </mc:Choice>
        <mc:Fallback xmlns="">
          <p:sp>
            <p:nvSpPr>
              <p:cNvPr id="6" name="TextBox 5"/>
              <p:cNvSpPr txBox="1">
                <a:spLocks noRot="1" noChangeAspect="1" noMove="1" noResize="1" noEditPoints="1" noAdjustHandles="1" noChangeArrowheads="1" noChangeShapeType="1" noTextEdit="1"/>
              </p:cNvSpPr>
              <p:nvPr/>
            </p:nvSpPr>
            <p:spPr>
              <a:xfrm>
                <a:off x="4571998" y="1023977"/>
                <a:ext cx="4168834" cy="1648336"/>
              </a:xfrm>
              <a:prstGeom prst="rect">
                <a:avLst/>
              </a:prstGeom>
              <a:blipFill>
                <a:blip r:embed="rId2"/>
                <a:stretch>
                  <a:fillRect l="-304" t="-3053" r="-608" b="-3817"/>
                </a:stretch>
              </a:blipFill>
            </p:spPr>
            <p:txBody>
              <a:bodyPr/>
              <a:lstStyle/>
              <a:p>
                <a:r>
                  <a:rPr lang="en-US">
                    <a:noFill/>
                  </a:rPr>
                  <a:t> </a:t>
                </a:r>
              </a:p>
            </p:txBody>
          </p:sp>
        </mc:Fallback>
      </mc:AlternateContent>
      <p:sp>
        <p:nvSpPr>
          <p:cNvPr id="11" name="TextBox 10"/>
          <p:cNvSpPr txBox="1"/>
          <p:nvPr/>
        </p:nvSpPr>
        <p:spPr>
          <a:xfrm>
            <a:off x="369547" y="1023977"/>
            <a:ext cx="3726719" cy="3554819"/>
          </a:xfrm>
          <a:prstGeom prst="rect">
            <a:avLst/>
          </a:prstGeom>
          <a:solidFill>
            <a:schemeClr val="bg1"/>
          </a:solidFill>
        </p:spPr>
        <p:txBody>
          <a:bodyPr wrap="square" rtlCol="0">
            <a:spAutoFit/>
          </a:bodyPr>
          <a:lstStyle/>
          <a:p>
            <a:pPr marL="257175" indent="-257175">
              <a:buFont typeface="Arial" panose="020B0604020202020204" pitchFamily="34" charset="0"/>
              <a:buChar char="•"/>
            </a:pPr>
            <a:r>
              <a:rPr lang="en-US" sz="1500" dirty="0"/>
              <a:t>What helps with morning sickness?</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How many months should I breastfeed?</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solidFill>
                  <a:srgbClr val="FF0000"/>
                </a:solidFill>
              </a:rPr>
              <a:t>I passed out and Mom said I was shaking</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Where is the nearest clinic?</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I am having heavy bleeding, what should I do?</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What foods should I eat while pregnant?</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My heart is racing and I can’t catch my breath</a:t>
            </a:r>
          </a:p>
        </p:txBody>
      </p:sp>
      <mc:AlternateContent xmlns:mc="http://schemas.openxmlformats.org/markup-compatibility/2006" xmlns:a14="http://schemas.microsoft.com/office/drawing/2010/main">
        <mc:Choice Requires="a14">
          <p:sp>
            <p:nvSpPr>
              <p:cNvPr id="12" name="TextBox 11"/>
              <p:cNvSpPr txBox="1"/>
              <p:nvPr/>
            </p:nvSpPr>
            <p:spPr>
              <a:xfrm>
                <a:off x="4571999" y="3021955"/>
                <a:ext cx="4132622" cy="1648336"/>
              </a:xfrm>
              <a:prstGeom prst="rect">
                <a:avLst/>
              </a:prstGeom>
              <a:noFill/>
            </p:spPr>
            <p:txBody>
              <a:bodyPr wrap="squar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‘I’</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2/9</m:t>
                          </m:r>
                        </m:num>
                        <m:den>
                          <m:r>
                            <a:rPr lang="en-US" sz="2100" i="1" dirty="0">
                              <a:latin typeface="Cambria Math" panose="02040503050406030204" pitchFamily="18" charset="0"/>
                            </a:rPr>
                            <m:t>5/7</m:t>
                          </m:r>
                        </m:den>
                      </m:f>
                      <m:r>
                        <a:rPr lang="en-US" sz="2100" i="1" dirty="0">
                          <a:latin typeface="Cambria Math" panose="02040503050406030204" pitchFamily="18" charset="0"/>
                        </a:rPr>
                        <m:t>=.31</m:t>
                      </m:r>
                    </m:oMath>
                  </m:oMathPara>
                </a14:m>
                <a:endParaRPr lang="en-US" sz="21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1999" y="3021955"/>
                <a:ext cx="4132622" cy="1648336"/>
              </a:xfrm>
              <a:prstGeom prst="rect">
                <a:avLst/>
              </a:prstGeom>
              <a:blipFill>
                <a:blip r:embed="rId3"/>
                <a:stretch>
                  <a:fillRect l="-307" t="-3846" b="-3846"/>
                </a:stretch>
              </a:blipFill>
            </p:spPr>
            <p:txBody>
              <a:bodyPr/>
              <a:lstStyle/>
              <a:p>
                <a:r>
                  <a:rPr lang="en-US">
                    <a:noFill/>
                  </a:rPr>
                  <a:t> </a:t>
                </a:r>
              </a:p>
            </p:txBody>
          </p:sp>
        </mc:Fallback>
      </mc:AlternateContent>
    </p:spTree>
    <p:extLst>
      <p:ext uri="{BB962C8B-B14F-4D97-AF65-F5344CB8AC3E}">
        <p14:creationId xmlns:p14="http://schemas.microsoft.com/office/powerpoint/2010/main" val="3363487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630194"/>
          </a:xfrm>
        </p:spPr>
        <p:txBody>
          <a:bodyPr>
            <a:normAutofit/>
          </a:bodyPr>
          <a:lstStyle/>
          <a:p>
            <a:r>
              <a:rPr lang="en-US" dirty="0"/>
              <a:t>Preprocessing</a:t>
            </a:r>
          </a:p>
        </p:txBody>
      </p:sp>
      <p:sp>
        <p:nvSpPr>
          <p:cNvPr id="3" name="Content Placeholder 2"/>
          <p:cNvSpPr>
            <a:spLocks noGrp="1"/>
          </p:cNvSpPr>
          <p:nvPr>
            <p:ph idx="1"/>
          </p:nvPr>
        </p:nvSpPr>
        <p:spPr>
          <a:xfrm>
            <a:off x="457200" y="1584754"/>
            <a:ext cx="5909619" cy="3009869"/>
          </a:xfrm>
        </p:spPr>
        <p:txBody>
          <a:bodyPr>
            <a:noAutofit/>
          </a:bodyPr>
          <a:lstStyle/>
          <a:p>
            <a:r>
              <a:rPr lang="en-US" dirty="0"/>
              <a:t>remove punctuation</a:t>
            </a:r>
          </a:p>
          <a:p>
            <a:endParaRPr lang="en-US" dirty="0"/>
          </a:p>
          <a:p>
            <a:r>
              <a:rPr lang="en-US" dirty="0"/>
              <a:t>to lowercase</a:t>
            </a:r>
          </a:p>
          <a:p>
            <a:endParaRPr lang="en-US" dirty="0"/>
          </a:p>
          <a:p>
            <a:r>
              <a:rPr lang="en-US" dirty="0"/>
              <a:t>“tokenization”</a:t>
            </a:r>
          </a:p>
          <a:p>
            <a:endParaRPr lang="en-US" dirty="0"/>
          </a:p>
          <a:p>
            <a:r>
              <a:rPr lang="en-US" dirty="0"/>
              <a:t>“stemming” </a:t>
            </a:r>
          </a:p>
        </p:txBody>
      </p:sp>
      <p:sp>
        <p:nvSpPr>
          <p:cNvPr id="4" name="Rectangle 3"/>
          <p:cNvSpPr/>
          <p:nvPr/>
        </p:nvSpPr>
        <p:spPr>
          <a:xfrm>
            <a:off x="3939210" y="4309932"/>
            <a:ext cx="4769254"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wa</a:t>
            </a:r>
            <a:r>
              <a:rPr lang="en-US" sz="1350" dirty="0">
                <a:solidFill>
                  <a:srgbClr val="000000"/>
                </a:solidFill>
                <a:latin typeface="Courier New" panose="02070309020205020404" pitchFamily="49" charset="0"/>
              </a:rPr>
              <a:t>, shake]</a:t>
            </a:r>
            <a:endParaRPr lang="en-US" sz="1350" dirty="0"/>
          </a:p>
        </p:txBody>
      </p:sp>
      <p:sp>
        <p:nvSpPr>
          <p:cNvPr id="5" name="Rectangle 4"/>
          <p:cNvSpPr/>
          <p:nvPr/>
        </p:nvSpPr>
        <p:spPr>
          <a:xfrm>
            <a:off x="3939210" y="1311600"/>
            <a:ext cx="445666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6" name="Rectangle 5"/>
          <p:cNvSpPr/>
          <p:nvPr/>
        </p:nvSpPr>
        <p:spPr>
          <a:xfrm>
            <a:off x="3939211" y="2064067"/>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7" name="Rectangle 6"/>
          <p:cNvSpPr/>
          <p:nvPr/>
        </p:nvSpPr>
        <p:spPr>
          <a:xfrm>
            <a:off x="3939211" y="2812689"/>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
        <p:nvSpPr>
          <p:cNvPr id="8" name="Rectangle 7"/>
          <p:cNvSpPr/>
          <p:nvPr/>
        </p:nvSpPr>
        <p:spPr>
          <a:xfrm>
            <a:off x="3939211" y="3561310"/>
            <a:ext cx="5290231"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Tree>
    <p:extLst>
      <p:ext uri="{BB962C8B-B14F-4D97-AF65-F5344CB8AC3E}">
        <p14:creationId xmlns:p14="http://schemas.microsoft.com/office/powerpoint/2010/main" val="323971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1051-C4BF-5842-BE60-56D7730F2D42}"/>
              </a:ext>
            </a:extLst>
          </p:cNvPr>
          <p:cNvSpPr>
            <a:spLocks noGrp="1"/>
          </p:cNvSpPr>
          <p:nvPr>
            <p:ph type="title"/>
          </p:nvPr>
        </p:nvSpPr>
        <p:spPr/>
        <p:txBody>
          <a:bodyPr/>
          <a:lstStyle/>
          <a:p>
            <a:r>
              <a:rPr lang="en-US" dirty="0"/>
              <a:t>Today: a predictive model for text data</a:t>
            </a:r>
          </a:p>
        </p:txBody>
      </p:sp>
      <p:sp>
        <p:nvSpPr>
          <p:cNvPr id="3" name="Content Placeholder 2">
            <a:extLst>
              <a:ext uri="{FF2B5EF4-FFF2-40B4-BE49-F238E27FC236}">
                <a16:creationId xmlns:a16="http://schemas.microsoft.com/office/drawing/2014/main" id="{5ED9FB77-BBD5-834C-8057-EC62849C1E37}"/>
              </a:ext>
            </a:extLst>
          </p:cNvPr>
          <p:cNvSpPr>
            <a:spLocks noGrp="1"/>
          </p:cNvSpPr>
          <p:nvPr>
            <p:ph idx="1"/>
          </p:nvPr>
        </p:nvSpPr>
        <p:spPr/>
        <p:txBody>
          <a:bodyPr>
            <a:normAutofit/>
          </a:bodyPr>
          <a:lstStyle/>
          <a:p>
            <a:r>
              <a:rPr lang="en-US" dirty="0"/>
              <a:t>What can “natural language processing” (NLP) do?</a:t>
            </a:r>
          </a:p>
          <a:p>
            <a:pPr lvl="1"/>
            <a:r>
              <a:rPr lang="en-US" dirty="0"/>
              <a:t>Existing non-medical applications</a:t>
            </a:r>
          </a:p>
          <a:p>
            <a:pPr lvl="1"/>
            <a:r>
              <a:rPr lang="en-US" dirty="0"/>
              <a:t>Possible medical applications</a:t>
            </a:r>
          </a:p>
          <a:p>
            <a:r>
              <a:rPr lang="en-US" dirty="0"/>
              <a:t>How can we convert text into something a predictive model can understand?</a:t>
            </a:r>
          </a:p>
          <a:p>
            <a:r>
              <a:rPr lang="en-US" dirty="0"/>
              <a:t>Evaluating and understanding NLP models</a:t>
            </a:r>
          </a:p>
        </p:txBody>
      </p:sp>
    </p:spTree>
    <p:extLst>
      <p:ext uri="{BB962C8B-B14F-4D97-AF65-F5344CB8AC3E}">
        <p14:creationId xmlns:p14="http://schemas.microsoft.com/office/powerpoint/2010/main" val="52775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4457-7C4E-A54C-A49A-F0AB9EB066D0}"/>
              </a:ext>
            </a:extLst>
          </p:cNvPr>
          <p:cNvSpPr>
            <a:spLocks noGrp="1"/>
          </p:cNvSpPr>
          <p:nvPr>
            <p:ph type="title"/>
          </p:nvPr>
        </p:nvSpPr>
        <p:spPr/>
        <p:txBody>
          <a:bodyPr/>
          <a:lstStyle/>
          <a:p>
            <a:r>
              <a:rPr lang="en-US" dirty="0"/>
              <a:t>Sentiment Analysis: </a:t>
            </a:r>
            <a:br>
              <a:rPr lang="en-US" dirty="0"/>
            </a:br>
            <a:r>
              <a:rPr lang="en-US" dirty="0"/>
              <a:t>An “easy” binary classification problem</a:t>
            </a:r>
          </a:p>
        </p:txBody>
      </p:sp>
      <p:sp>
        <p:nvSpPr>
          <p:cNvPr id="4" name="TextBox 3">
            <a:extLst>
              <a:ext uri="{FF2B5EF4-FFF2-40B4-BE49-F238E27FC236}">
                <a16:creationId xmlns:a16="http://schemas.microsoft.com/office/drawing/2014/main" id="{61074AF9-82C9-2F47-BACA-2DB59934FE42}"/>
              </a:ext>
            </a:extLst>
          </p:cNvPr>
          <p:cNvSpPr txBox="1"/>
          <p:nvPr/>
        </p:nvSpPr>
        <p:spPr>
          <a:xfrm>
            <a:off x="709366" y="2171198"/>
            <a:ext cx="2671372" cy="369332"/>
          </a:xfrm>
          <a:prstGeom prst="rect">
            <a:avLst/>
          </a:prstGeom>
          <a:noFill/>
        </p:spPr>
        <p:txBody>
          <a:bodyPr wrap="none" rtlCol="0">
            <a:spAutoFit/>
          </a:bodyPr>
          <a:lstStyle/>
          <a:p>
            <a:r>
              <a:rPr lang="en-US" dirty="0"/>
              <a:t>“That movie was terrible!”</a:t>
            </a:r>
          </a:p>
        </p:txBody>
      </p:sp>
      <p:cxnSp>
        <p:nvCxnSpPr>
          <p:cNvPr id="6" name="Straight Arrow Connector 5">
            <a:extLst>
              <a:ext uri="{FF2B5EF4-FFF2-40B4-BE49-F238E27FC236}">
                <a16:creationId xmlns:a16="http://schemas.microsoft.com/office/drawing/2014/main" id="{6BEC77C4-7F13-F343-B974-5FC1C573D935}"/>
              </a:ext>
            </a:extLst>
          </p:cNvPr>
          <p:cNvCxnSpPr>
            <a:cxnSpLocks/>
          </p:cNvCxnSpPr>
          <p:nvPr/>
        </p:nvCxnSpPr>
        <p:spPr>
          <a:xfrm>
            <a:off x="3618193" y="2343800"/>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3B40F67-E1F3-B149-ABFE-EE533945557B}"/>
              </a:ext>
            </a:extLst>
          </p:cNvPr>
          <p:cNvPicPr>
            <a:picLocks/>
          </p:cNvPicPr>
          <p:nvPr/>
        </p:nvPicPr>
        <p:blipFill>
          <a:blip r:embed="rId3"/>
          <a:stretch>
            <a:fillRect/>
          </a:stretch>
        </p:blipFill>
        <p:spPr>
          <a:xfrm>
            <a:off x="7579986" y="1876118"/>
            <a:ext cx="935364" cy="935364"/>
          </a:xfrm>
          <a:prstGeom prst="rect">
            <a:avLst/>
          </a:prstGeom>
        </p:spPr>
      </p:pic>
      <p:sp>
        <p:nvSpPr>
          <p:cNvPr id="12" name="Rounded Rectangle 11">
            <a:extLst>
              <a:ext uri="{FF2B5EF4-FFF2-40B4-BE49-F238E27FC236}">
                <a16:creationId xmlns:a16="http://schemas.microsoft.com/office/drawing/2014/main" id="{1CDB416D-62DD-3B44-B4EE-F321F8E5ED39}"/>
              </a:ext>
            </a:extLst>
          </p:cNvPr>
          <p:cNvSpPr/>
          <p:nvPr/>
        </p:nvSpPr>
        <p:spPr>
          <a:xfrm>
            <a:off x="4443056" y="1918627"/>
            <a:ext cx="2124636" cy="258613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dirty="0"/>
              <a:t>Machine Learning Model</a:t>
            </a:r>
          </a:p>
        </p:txBody>
      </p:sp>
      <p:cxnSp>
        <p:nvCxnSpPr>
          <p:cNvPr id="15" name="Straight Arrow Connector 14">
            <a:extLst>
              <a:ext uri="{FF2B5EF4-FFF2-40B4-BE49-F238E27FC236}">
                <a16:creationId xmlns:a16="http://schemas.microsoft.com/office/drawing/2014/main" id="{425BDDD0-D7CC-7845-9A59-BE51B6CE037E}"/>
              </a:ext>
            </a:extLst>
          </p:cNvPr>
          <p:cNvCxnSpPr>
            <a:cxnSpLocks/>
          </p:cNvCxnSpPr>
          <p:nvPr/>
        </p:nvCxnSpPr>
        <p:spPr>
          <a:xfrm>
            <a:off x="6567692" y="2367281"/>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531621E-36AF-8740-9A81-1D727C00C64A}"/>
              </a:ext>
            </a:extLst>
          </p:cNvPr>
          <p:cNvSpPr txBox="1"/>
          <p:nvPr/>
        </p:nvSpPr>
        <p:spPr>
          <a:xfrm>
            <a:off x="738569" y="2901980"/>
            <a:ext cx="2879624" cy="646331"/>
          </a:xfrm>
          <a:prstGeom prst="rect">
            <a:avLst/>
          </a:prstGeom>
          <a:noFill/>
        </p:spPr>
        <p:txBody>
          <a:bodyPr wrap="square" rtlCol="0">
            <a:spAutoFit/>
          </a:bodyPr>
          <a:lstStyle/>
          <a:p>
            <a:r>
              <a:rPr lang="en-US" dirty="0"/>
              <a:t>“This is the best jacket that I’ve ever owned”</a:t>
            </a:r>
          </a:p>
        </p:txBody>
      </p:sp>
      <p:cxnSp>
        <p:nvCxnSpPr>
          <p:cNvPr id="17" name="Straight Arrow Connector 16">
            <a:extLst>
              <a:ext uri="{FF2B5EF4-FFF2-40B4-BE49-F238E27FC236}">
                <a16:creationId xmlns:a16="http://schemas.microsoft.com/office/drawing/2014/main" id="{829A5AE6-E177-2D41-AFB7-2B54ECD8529D}"/>
              </a:ext>
            </a:extLst>
          </p:cNvPr>
          <p:cNvCxnSpPr>
            <a:cxnSpLocks/>
          </p:cNvCxnSpPr>
          <p:nvPr/>
        </p:nvCxnSpPr>
        <p:spPr>
          <a:xfrm>
            <a:off x="3618193" y="3225146"/>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ACA7CE2-C665-5A4B-B952-8522C70E5853}"/>
              </a:ext>
            </a:extLst>
          </p:cNvPr>
          <p:cNvCxnSpPr>
            <a:cxnSpLocks/>
          </p:cNvCxnSpPr>
          <p:nvPr/>
        </p:nvCxnSpPr>
        <p:spPr>
          <a:xfrm>
            <a:off x="6567692" y="3248627"/>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EDB2C466-9360-664B-B9F0-15748445461F}"/>
              </a:ext>
            </a:extLst>
          </p:cNvPr>
          <p:cNvPicPr>
            <a:picLocks/>
          </p:cNvPicPr>
          <p:nvPr/>
        </p:nvPicPr>
        <p:blipFill>
          <a:blip r:embed="rId4"/>
          <a:stretch>
            <a:fillRect/>
          </a:stretch>
        </p:blipFill>
        <p:spPr>
          <a:xfrm>
            <a:off x="7579986" y="2857617"/>
            <a:ext cx="924083" cy="924083"/>
          </a:xfrm>
          <a:prstGeom prst="rect">
            <a:avLst/>
          </a:prstGeom>
        </p:spPr>
      </p:pic>
      <p:sp>
        <p:nvSpPr>
          <p:cNvPr id="21" name="TextBox 20">
            <a:extLst>
              <a:ext uri="{FF2B5EF4-FFF2-40B4-BE49-F238E27FC236}">
                <a16:creationId xmlns:a16="http://schemas.microsoft.com/office/drawing/2014/main" id="{2E4E72AB-9E53-C542-96AD-785E869B506F}"/>
              </a:ext>
            </a:extLst>
          </p:cNvPr>
          <p:cNvSpPr txBox="1"/>
          <p:nvPr/>
        </p:nvSpPr>
        <p:spPr>
          <a:xfrm>
            <a:off x="709366" y="4076093"/>
            <a:ext cx="2879624" cy="369332"/>
          </a:xfrm>
          <a:prstGeom prst="rect">
            <a:avLst/>
          </a:prstGeom>
          <a:noFill/>
        </p:spPr>
        <p:txBody>
          <a:bodyPr wrap="square" rtlCol="0">
            <a:spAutoFit/>
          </a:bodyPr>
          <a:lstStyle/>
          <a:p>
            <a:r>
              <a:rPr lang="en-US" dirty="0"/>
              <a:t>“Not really that good.”</a:t>
            </a:r>
          </a:p>
        </p:txBody>
      </p:sp>
      <p:cxnSp>
        <p:nvCxnSpPr>
          <p:cNvPr id="22" name="Straight Arrow Connector 21">
            <a:extLst>
              <a:ext uri="{FF2B5EF4-FFF2-40B4-BE49-F238E27FC236}">
                <a16:creationId xmlns:a16="http://schemas.microsoft.com/office/drawing/2014/main" id="{519DEB6C-2B33-7940-83CE-1AD0D627CDC9}"/>
              </a:ext>
            </a:extLst>
          </p:cNvPr>
          <p:cNvCxnSpPr>
            <a:cxnSpLocks/>
          </p:cNvCxnSpPr>
          <p:nvPr/>
        </p:nvCxnSpPr>
        <p:spPr>
          <a:xfrm>
            <a:off x="3618193" y="4251340"/>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5716A64B-9B8A-8241-9A5C-13BD5E2FAC92}"/>
              </a:ext>
            </a:extLst>
          </p:cNvPr>
          <p:cNvPicPr>
            <a:picLocks/>
          </p:cNvPicPr>
          <p:nvPr/>
        </p:nvPicPr>
        <p:blipFill>
          <a:blip r:embed="rId3"/>
          <a:stretch>
            <a:fillRect/>
          </a:stretch>
        </p:blipFill>
        <p:spPr>
          <a:xfrm>
            <a:off x="7579986" y="3783658"/>
            <a:ext cx="935364" cy="935364"/>
          </a:xfrm>
          <a:prstGeom prst="rect">
            <a:avLst/>
          </a:prstGeom>
        </p:spPr>
      </p:pic>
      <p:cxnSp>
        <p:nvCxnSpPr>
          <p:cNvPr id="24" name="Straight Arrow Connector 23">
            <a:extLst>
              <a:ext uri="{FF2B5EF4-FFF2-40B4-BE49-F238E27FC236}">
                <a16:creationId xmlns:a16="http://schemas.microsoft.com/office/drawing/2014/main" id="{D27FCA8A-E11F-434A-9C75-C3BAC0623E30}"/>
              </a:ext>
            </a:extLst>
          </p:cNvPr>
          <p:cNvCxnSpPr>
            <a:cxnSpLocks/>
          </p:cNvCxnSpPr>
          <p:nvPr/>
        </p:nvCxnSpPr>
        <p:spPr>
          <a:xfrm>
            <a:off x="6567692" y="4274821"/>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2D393BF7-6590-EA40-8E97-8DF57A034A13}"/>
              </a:ext>
            </a:extLst>
          </p:cNvPr>
          <p:cNvSpPr txBox="1"/>
          <p:nvPr/>
        </p:nvSpPr>
        <p:spPr>
          <a:xfrm>
            <a:off x="349624" y="4504765"/>
            <a:ext cx="242047" cy="38277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88763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61B132-5A80-4F26-B05B-B03B027B1F9A}"/>
              </a:ext>
            </a:extLst>
          </p:cNvPr>
          <p:cNvSpPr txBox="1">
            <a:spLocks/>
          </p:cNvSpPr>
          <p:nvPr/>
        </p:nvSpPr>
        <p:spPr>
          <a:xfrm>
            <a:off x="403428" y="2059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5" name="Title 4">
            <a:extLst>
              <a:ext uri="{FF2B5EF4-FFF2-40B4-BE49-F238E27FC236}">
                <a16:creationId xmlns:a16="http://schemas.microsoft.com/office/drawing/2014/main" id="{CEE9D253-A74A-9C4F-9FFE-3E91395E3320}"/>
              </a:ext>
            </a:extLst>
          </p:cNvPr>
          <p:cNvSpPr>
            <a:spLocks noGrp="1"/>
          </p:cNvSpPr>
          <p:nvPr>
            <p:ph type="title"/>
          </p:nvPr>
        </p:nvSpPr>
        <p:spPr/>
        <p:txBody>
          <a:bodyPr>
            <a:normAutofit/>
          </a:bodyPr>
          <a:lstStyle/>
          <a:p>
            <a:r>
              <a:rPr lang="en-US" sz="4400" dirty="0"/>
              <a:t>Text Translation</a:t>
            </a:r>
            <a:endParaRPr lang="en-US" dirty="0"/>
          </a:p>
        </p:txBody>
      </p:sp>
      <p:pic>
        <p:nvPicPr>
          <p:cNvPr id="10" name="Picture 9">
            <a:extLst>
              <a:ext uri="{FF2B5EF4-FFF2-40B4-BE49-F238E27FC236}">
                <a16:creationId xmlns:a16="http://schemas.microsoft.com/office/drawing/2014/main" id="{63C08F0B-A411-3B4C-B4BC-1F201D2AE4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88624"/>
            <a:ext cx="9144000" cy="2766252"/>
          </a:xfrm>
          <a:prstGeom prst="rect">
            <a:avLst/>
          </a:prstGeom>
        </p:spPr>
      </p:pic>
      <p:sp>
        <p:nvSpPr>
          <p:cNvPr id="2" name="TextBox 1">
            <a:extLst>
              <a:ext uri="{FF2B5EF4-FFF2-40B4-BE49-F238E27FC236}">
                <a16:creationId xmlns:a16="http://schemas.microsoft.com/office/drawing/2014/main" id="{463E43F3-8EDF-344B-8D46-02C473ECA6FB}"/>
              </a:ext>
            </a:extLst>
          </p:cNvPr>
          <p:cNvSpPr txBox="1"/>
          <p:nvPr/>
        </p:nvSpPr>
        <p:spPr>
          <a:xfrm>
            <a:off x="6027821" y="4559968"/>
            <a:ext cx="1501886" cy="276999"/>
          </a:xfrm>
          <a:prstGeom prst="rect">
            <a:avLst/>
          </a:prstGeom>
          <a:noFill/>
        </p:spPr>
        <p:txBody>
          <a:bodyPr wrap="none" rtlCol="0">
            <a:spAutoFit/>
          </a:bodyPr>
          <a:lstStyle/>
          <a:p>
            <a:r>
              <a:rPr lang="en-US" sz="1200" dirty="0" err="1"/>
              <a:t>translate.google.com</a:t>
            </a:r>
            <a:endParaRPr lang="en-US" sz="1200" dirty="0"/>
          </a:p>
        </p:txBody>
      </p:sp>
      <p:sp>
        <p:nvSpPr>
          <p:cNvPr id="3" name="TextBox 2">
            <a:extLst>
              <a:ext uri="{FF2B5EF4-FFF2-40B4-BE49-F238E27FC236}">
                <a16:creationId xmlns:a16="http://schemas.microsoft.com/office/drawing/2014/main" id="{794DC748-D2C5-5844-8205-BDDC87302464}"/>
              </a:ext>
            </a:extLst>
          </p:cNvPr>
          <p:cNvSpPr txBox="1"/>
          <p:nvPr/>
        </p:nvSpPr>
        <p:spPr>
          <a:xfrm>
            <a:off x="4066674" y="48487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14312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533666" y="166254"/>
            <a:ext cx="8610334" cy="645847"/>
          </a:xfrm>
        </p:spPr>
        <p:txBody>
          <a:bodyPr>
            <a:noAutofit/>
          </a:bodyPr>
          <a:lstStyle/>
          <a:p>
            <a:r>
              <a:rPr lang="en-US" sz="3000" dirty="0"/>
              <a:t>Question Answering</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666" y="994751"/>
            <a:ext cx="8076669" cy="379149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2680" y="1569024"/>
            <a:ext cx="4178640" cy="3154874"/>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26976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E3FC2-C8F8-41C6-941B-94F25A2051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8051" y="758804"/>
            <a:ext cx="4263883" cy="3896724"/>
          </a:xfrm>
          <a:prstGeom prst="rect">
            <a:avLst/>
          </a:prstGeom>
        </p:spPr>
      </p:pic>
      <p:sp>
        <p:nvSpPr>
          <p:cNvPr id="6" name="Title 1">
            <a:extLst>
              <a:ext uri="{FF2B5EF4-FFF2-40B4-BE49-F238E27FC236}">
                <a16:creationId xmlns:a16="http://schemas.microsoft.com/office/drawing/2014/main" id="{0F95E0DC-7CBE-47C5-98CF-72173392DF90}"/>
              </a:ext>
            </a:extLst>
          </p:cNvPr>
          <p:cNvSpPr txBox="1">
            <a:spLocks/>
          </p:cNvSpPr>
          <p:nvPr/>
        </p:nvSpPr>
        <p:spPr>
          <a:xfrm>
            <a:off x="324180" y="-11244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2" name="Title 1">
            <a:extLst>
              <a:ext uri="{FF2B5EF4-FFF2-40B4-BE49-F238E27FC236}">
                <a16:creationId xmlns:a16="http://schemas.microsoft.com/office/drawing/2014/main" id="{3001CDFE-6A59-5048-9539-C9C0A18B39EB}"/>
              </a:ext>
            </a:extLst>
          </p:cNvPr>
          <p:cNvSpPr>
            <a:spLocks noGrp="1"/>
          </p:cNvSpPr>
          <p:nvPr>
            <p:ph type="title"/>
          </p:nvPr>
        </p:nvSpPr>
        <p:spPr/>
        <p:txBody>
          <a:bodyPr/>
          <a:lstStyle/>
          <a:p>
            <a:r>
              <a:rPr lang="en-US" dirty="0"/>
              <a:t>Automatic Image Captioning</a:t>
            </a:r>
          </a:p>
        </p:txBody>
      </p:sp>
    </p:spTree>
    <p:extLst>
      <p:ext uri="{BB962C8B-B14F-4D97-AF65-F5344CB8AC3E}">
        <p14:creationId xmlns:p14="http://schemas.microsoft.com/office/powerpoint/2010/main" val="237680163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20C20ED-7DC6-FA46-9DC3-473E7616BF38}">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12617</TotalTime>
  <Words>4281</Words>
  <Application>Microsoft Macintosh PowerPoint</Application>
  <PresentationFormat>On-screen Show (16:9)</PresentationFormat>
  <Paragraphs>898</Paragraphs>
  <Slides>43</Slides>
  <Notes>28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43</vt:i4>
      </vt:variant>
    </vt:vector>
  </HeadingPairs>
  <TitlesOfParts>
    <vt:vector size="57" baseType="lpstr">
      <vt:lpstr>Arial</vt:lpstr>
      <vt:lpstr>Calibri</vt:lpstr>
      <vt:lpstr>Calibri Light</vt:lpstr>
      <vt:lpstr>Cambria Math</vt:lpstr>
      <vt:lpstr>Courier New</vt:lpstr>
      <vt:lpstr>freight-sans-pro</vt:lpstr>
      <vt:lpstr>Helvetica</vt:lpstr>
      <vt:lpstr>Helvetica Neue</vt:lpstr>
      <vt:lpstr>Lato</vt:lpstr>
      <vt:lpstr>Lato Regular</vt:lpstr>
      <vt:lpstr>Noe Text</vt:lpstr>
      <vt:lpstr>Times New Roman</vt:lpstr>
      <vt:lpstr>1_Office Theme</vt:lpstr>
      <vt:lpstr>2_Office Theme</vt:lpstr>
      <vt:lpstr>Bag of Words Models </vt:lpstr>
      <vt:lpstr>Lecture 1: what is a predictive model?</vt:lpstr>
      <vt:lpstr>Lecture 2: a predictive model for image data</vt:lpstr>
      <vt:lpstr>PowerPoint Presentation</vt:lpstr>
      <vt:lpstr>Today: a predictive model for text data</vt:lpstr>
      <vt:lpstr>Sentiment Analysis:  An “easy” binary classification problem</vt:lpstr>
      <vt:lpstr>Text Translation</vt:lpstr>
      <vt:lpstr>Question Answering</vt:lpstr>
      <vt:lpstr>Automatic Image Captioning</vt:lpstr>
      <vt:lpstr>Populating Standardized Forms</vt:lpstr>
      <vt:lpstr>PowerPoint Presentation</vt:lpstr>
      <vt:lpstr>Suggested Email Responses</vt:lpstr>
      <vt:lpstr>PowerPoint Presentation</vt:lpstr>
      <vt:lpstr>PowerPoint Presentation</vt:lpstr>
      <vt:lpstr>PowerPoint Presentation</vt:lpstr>
      <vt:lpstr>Case Study: SMS Triage for Global Maternal Health</vt:lpstr>
      <vt:lpstr>Case Study: SMS Triage for Global Maternal Health</vt:lpstr>
      <vt:lpstr>A Simple Predictive Model: ICU Mortality</vt:lpstr>
      <vt:lpstr>Training Set (Historical Data)</vt:lpstr>
      <vt:lpstr>Making Predictions for New x</vt:lpstr>
      <vt:lpstr>This time, our training data is text</vt:lpstr>
      <vt:lpstr>We need numbers, not words</vt:lpstr>
      <vt:lpstr>First try: count words in each SMS Step 1: Define a vocabulary of words</vt:lpstr>
      <vt:lpstr>Step 2: count how many times each vocabulary word appears in a given SMS</vt:lpstr>
      <vt:lpstr>Step 2: count how many times each vocabulary word appears in a given SMS</vt:lpstr>
      <vt:lpstr>Step 2: count how many times each vocabulary word appears in a given SMS</vt:lpstr>
      <vt:lpstr>Note that word order does not matter!</vt:lpstr>
      <vt:lpstr>A “bag of words”</vt:lpstr>
      <vt:lpstr>Logistic Regression for Text Classification</vt:lpstr>
      <vt:lpstr>Logistic Regression for Text Classification</vt:lpstr>
      <vt:lpstr>Logistic Regression for Text Classification</vt:lpstr>
      <vt:lpstr>Strengths and Weaknesses</vt:lpstr>
      <vt:lpstr>2nd try: count 1- and 2-grams in each SMS (i.e. extend vocabulary to include 2-word phrases)</vt:lpstr>
      <vt:lpstr>n-grams can be very helpful!</vt:lpstr>
      <vt:lpstr>n-grams can be very helpful!</vt:lpstr>
      <vt:lpstr>3rd try: more powerful methods to work with…</vt:lpstr>
      <vt:lpstr>More Text Processing Details</vt:lpstr>
      <vt:lpstr>Variations on counting: term frequency</vt:lpstr>
      <vt:lpstr>Variations on counting: term frequency</vt:lpstr>
      <vt:lpstr>Variations on counting: inverse document frequency</vt:lpstr>
      <vt:lpstr>Variations on counting: inverse document frequency</vt:lpstr>
      <vt:lpstr>term frequency-inverse document frequency (tf-idf)</vt:lpstr>
      <vt:lpstr>Preprocessing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Carlson, Ph.D.</dc:creator>
  <cp:lastModifiedBy>Matthew Engelhard, M.D., Ph.D.</cp:lastModifiedBy>
  <cp:revision>378</cp:revision>
  <cp:lastPrinted>2018-06-22T18:27:38Z</cp:lastPrinted>
  <dcterms:created xsi:type="dcterms:W3CDTF">2018-06-03T14:52:22Z</dcterms:created>
  <dcterms:modified xsi:type="dcterms:W3CDTF">2021-06-26T18:40:52Z</dcterms:modified>
</cp:coreProperties>
</file>